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6"/>
  </p:notesMasterIdLst>
  <p:handoutMasterIdLst>
    <p:handoutMasterId r:id="rId37"/>
  </p:handoutMasterIdLst>
  <p:sldIdLst>
    <p:sldId id="256" r:id="rId2"/>
    <p:sldId id="259" r:id="rId3"/>
    <p:sldId id="260" r:id="rId4"/>
    <p:sldId id="285" r:id="rId5"/>
    <p:sldId id="261" r:id="rId6"/>
    <p:sldId id="263" r:id="rId7"/>
    <p:sldId id="286" r:id="rId8"/>
    <p:sldId id="291" r:id="rId9"/>
    <p:sldId id="325" r:id="rId10"/>
    <p:sldId id="292" r:id="rId11"/>
    <p:sldId id="287" r:id="rId12"/>
    <p:sldId id="297" r:id="rId13"/>
    <p:sldId id="299" r:id="rId14"/>
    <p:sldId id="298" r:id="rId15"/>
    <p:sldId id="301" r:id="rId16"/>
    <p:sldId id="302" r:id="rId17"/>
    <p:sldId id="303" r:id="rId18"/>
    <p:sldId id="304" r:id="rId19"/>
    <p:sldId id="307" r:id="rId20"/>
    <p:sldId id="310" r:id="rId21"/>
    <p:sldId id="311" r:id="rId22"/>
    <p:sldId id="312" r:id="rId23"/>
    <p:sldId id="327" r:id="rId24"/>
    <p:sldId id="316" r:id="rId25"/>
    <p:sldId id="328" r:id="rId26"/>
    <p:sldId id="319" r:id="rId27"/>
    <p:sldId id="322" r:id="rId28"/>
    <p:sldId id="268" r:id="rId29"/>
    <p:sldId id="323" r:id="rId30"/>
    <p:sldId id="270" r:id="rId31"/>
    <p:sldId id="324" r:id="rId32"/>
    <p:sldId id="348" r:id="rId33"/>
    <p:sldId id="331" r:id="rId34"/>
    <p:sldId id="332" r:id="rId35"/>
  </p:sldIdLst>
  <p:sldSz cx="9906000" cy="6858000" type="A4"/>
  <p:notesSz cx="6858000" cy="9766300"/>
  <p:kinsoku lang="zh-TW"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402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8" autoAdjust="0"/>
    <p:restoredTop sz="94581" autoAdjust="0"/>
  </p:normalViewPr>
  <p:slideViewPr>
    <p:cSldViewPr>
      <p:cViewPr varScale="1">
        <p:scale>
          <a:sx n="86" d="100"/>
          <a:sy n="86" d="100"/>
        </p:scale>
        <p:origin x="-1296" y="-9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185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ltLang="zh-TW" smtClean="0"/>
              <a:t>Click to edit Master notes styles</a:t>
            </a:r>
          </a:p>
          <a:p>
            <a:pPr lvl="1"/>
            <a:r>
              <a:rPr lang="en-GB" altLang="zh-TW" smtClean="0"/>
              <a:t>Second Level</a:t>
            </a:r>
          </a:p>
          <a:p>
            <a:pPr lvl="2"/>
            <a:r>
              <a:rPr lang="en-GB" altLang="zh-TW" smtClean="0"/>
              <a:t>Third Level</a:t>
            </a:r>
          </a:p>
          <a:p>
            <a:pPr lvl="3"/>
            <a:r>
              <a:rPr lang="en-GB" altLang="zh-TW" smtClean="0"/>
              <a:t>Fourth Level</a:t>
            </a:r>
          </a:p>
          <a:p>
            <a:pPr lvl="4"/>
            <a:r>
              <a:rPr lang="en-GB" altLang="zh-TW" smtClean="0"/>
              <a:t>Fifth Level</a:t>
            </a:r>
          </a:p>
        </p:txBody>
      </p:sp>
      <p:sp>
        <p:nvSpPr>
          <p:cNvPr id="2051" name="Rectangle 3"/>
          <p:cNvSpPr>
            <a:spLocks noGrp="1" noRot="1" noChangeAspect="1" noChangeArrowheads="1" noTextEdit="1"/>
          </p:cNvSpPr>
          <p:nvPr>
            <p:ph type="sldImg" idx="2"/>
          </p:nvPr>
        </p:nvSpPr>
        <p:spPr bwMode="auto">
          <a:xfrm>
            <a:off x="952500" y="847725"/>
            <a:ext cx="4953000" cy="34290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Times"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Times"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Times"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Times"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199" y="1371600"/>
            <a:ext cx="89154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zh-TW"/>
          </a:p>
        </p:txBody>
      </p:sp>
      <p:sp>
        <p:nvSpPr>
          <p:cNvPr id="17" name="Footer Placeholder 16"/>
          <p:cNvSpPr>
            <a:spLocks noGrp="1"/>
          </p:cNvSpPr>
          <p:nvPr>
            <p:ph type="ftr" sz="quarter" idx="11"/>
          </p:nvPr>
        </p:nvSpPr>
        <p:spPr/>
        <p:txBody>
          <a:bodyPr/>
          <a:lstStyle/>
          <a:p>
            <a:endParaRPr lang="en-US" altLang="zh-TW"/>
          </a:p>
        </p:txBody>
      </p:sp>
      <p:sp>
        <p:nvSpPr>
          <p:cNvPr id="29" name="Slide Number Placeholder 28"/>
          <p:cNvSpPr>
            <a:spLocks noGrp="1"/>
          </p:cNvSpPr>
          <p:nvPr>
            <p:ph type="sldNum" sz="quarter" idx="12"/>
          </p:nvPr>
        </p:nvSpPr>
        <p:spPr/>
        <p:txBody>
          <a:bodyPr/>
          <a:lstStyle/>
          <a:p>
            <a:fld id="{92384553-214B-43A6-8217-2C82E233ACA9}" type="slidenum">
              <a:rPr lang="en-US" altLang="zh-TW" smtClean="0"/>
              <a:pPr/>
              <a:t>‹#›</a:t>
            </a:fld>
            <a:endParaRPr lang="en-US" altLang="zh-TW"/>
          </a:p>
        </p:txBody>
      </p:sp>
      <p:sp>
        <p:nvSpPr>
          <p:cNvPr id="9" name="Subtitle 8"/>
          <p:cNvSpPr>
            <a:spLocks noGrp="1"/>
          </p:cNvSpPr>
          <p:nvPr>
            <p:ph type="subTitle" idx="1"/>
          </p:nvPr>
        </p:nvSpPr>
        <p:spPr>
          <a:xfrm>
            <a:off x="1485900" y="3331698"/>
            <a:ext cx="69342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467ED943-D794-4144-9AC1-CE736A82FA3D}" type="slidenum">
              <a:rPr lang="en-US" altLang="zh-TW" smtClean="0"/>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FDFDB75E-8F32-4ED9-892A-B0D9D4DC3CD7}" type="slidenum">
              <a:rPr lang="en-US" altLang="zh-TW" smtClean="0"/>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FE0D110D-EDDB-41F6-89FA-322C83224ECD}" type="slidenum">
              <a:rPr lang="en-US" altLang="zh-TW" smtClean="0"/>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33550" y="609600"/>
            <a:ext cx="767715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33550" y="2507786"/>
            <a:ext cx="767715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a:xfrm>
            <a:off x="8585200" y="6416676"/>
            <a:ext cx="825500" cy="365125"/>
          </a:xfrm>
        </p:spPr>
        <p:txBody>
          <a:bodyPr/>
          <a:lstStyle/>
          <a:p>
            <a:fld id="{FD64329E-04A0-4C38-BC09-4DB532388560}" type="slidenum">
              <a:rPr lang="en-US" altLang="zh-TW" smtClean="0"/>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95300" y="1600201"/>
            <a:ext cx="437515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600201"/>
            <a:ext cx="437515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endParaRPr lang="en-US" altLang="zh-TW"/>
          </a:p>
        </p:txBody>
      </p:sp>
      <p:sp>
        <p:nvSpPr>
          <p:cNvPr id="7" name="Slide Number Placeholder 6"/>
          <p:cNvSpPr>
            <a:spLocks noGrp="1"/>
          </p:cNvSpPr>
          <p:nvPr>
            <p:ph type="sldNum" sz="quarter" idx="12"/>
          </p:nvPr>
        </p:nvSpPr>
        <p:spPr/>
        <p:txBody>
          <a:bodyPr/>
          <a:lstStyle/>
          <a:p>
            <a:fld id="{B27DC1E6-4664-45E5-B3FC-CAAC35ADDABB}" type="slidenum">
              <a:rPr lang="en-US" altLang="zh-TW" smtClean="0"/>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9154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535113"/>
            <a:ext cx="4376870"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1" y="1535113"/>
            <a:ext cx="4378590"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2362201"/>
            <a:ext cx="4376870"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2362201"/>
            <a:ext cx="4378590"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endParaRPr lang="en-US" altLang="zh-TW"/>
          </a:p>
        </p:txBody>
      </p:sp>
      <p:sp>
        <p:nvSpPr>
          <p:cNvPr id="9" name="Slide Number Placeholder 8"/>
          <p:cNvSpPr>
            <a:spLocks noGrp="1"/>
          </p:cNvSpPr>
          <p:nvPr>
            <p:ph type="sldNum" sz="quarter" idx="12"/>
          </p:nvPr>
        </p:nvSpPr>
        <p:spPr/>
        <p:txBody>
          <a:bodyPr/>
          <a:lstStyle/>
          <a:p>
            <a:fld id="{8D8FEFF5-075F-4424-8822-79E3465BF0CB}" type="slidenum">
              <a:rPr lang="en-US" altLang="zh-TW" smtClean="0"/>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endParaRPr lang="en-US" altLang="zh-TW"/>
          </a:p>
        </p:txBody>
      </p:sp>
      <p:sp>
        <p:nvSpPr>
          <p:cNvPr id="5" name="Slide Number Placeholder 4"/>
          <p:cNvSpPr>
            <a:spLocks noGrp="1"/>
          </p:cNvSpPr>
          <p:nvPr>
            <p:ph type="sldNum" sz="quarter" idx="12"/>
          </p:nvPr>
        </p:nvSpPr>
        <p:spPr/>
        <p:txBody>
          <a:bodyPr/>
          <a:lstStyle/>
          <a:p>
            <a:fld id="{C9AE6570-733B-4A78-A029-229C06C45353}" type="slidenum">
              <a:rPr lang="en-US" altLang="zh-TW" smtClean="0"/>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TW"/>
          </a:p>
        </p:txBody>
      </p:sp>
      <p:sp>
        <p:nvSpPr>
          <p:cNvPr id="3" name="Footer Placeholder 2"/>
          <p:cNvSpPr>
            <a:spLocks noGrp="1"/>
          </p:cNvSpPr>
          <p:nvPr>
            <p:ph type="ftr" sz="quarter" idx="11"/>
          </p:nvPr>
        </p:nvSpPr>
        <p:spPr/>
        <p:txBody>
          <a:bodyPr/>
          <a:lstStyle/>
          <a:p>
            <a:endParaRPr lang="en-US" altLang="zh-TW"/>
          </a:p>
        </p:txBody>
      </p:sp>
      <p:sp>
        <p:nvSpPr>
          <p:cNvPr id="4" name="Slide Number Placeholder 3"/>
          <p:cNvSpPr>
            <a:spLocks noGrp="1"/>
          </p:cNvSpPr>
          <p:nvPr>
            <p:ph type="sldNum" sz="quarter" idx="12"/>
          </p:nvPr>
        </p:nvSpPr>
        <p:spPr/>
        <p:txBody>
          <a:bodyPr/>
          <a:lstStyle/>
          <a:p>
            <a:fld id="{D2A678DE-9003-41FC-9D10-4731B7BA7242}" type="slidenum">
              <a:rPr lang="en-US" altLang="zh-TW" smtClean="0"/>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95300" y="1524001"/>
            <a:ext cx="3259006"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72971" y="273051"/>
            <a:ext cx="5537729"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endParaRPr lang="en-US" altLang="zh-TW"/>
          </a:p>
        </p:txBody>
      </p:sp>
      <p:sp>
        <p:nvSpPr>
          <p:cNvPr id="7" name="Slide Number Placeholder 6"/>
          <p:cNvSpPr>
            <a:spLocks noGrp="1"/>
          </p:cNvSpPr>
          <p:nvPr>
            <p:ph type="sldNum" sz="quarter" idx="12"/>
          </p:nvPr>
        </p:nvSpPr>
        <p:spPr/>
        <p:txBody>
          <a:bodyPr/>
          <a:lstStyle/>
          <a:p>
            <a:fld id="{78276952-4EE9-44E0-9757-69A602F84203}" type="slidenum">
              <a:rPr lang="en-US" altLang="zh-TW" smtClean="0"/>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9436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981200" y="1831975"/>
            <a:ext cx="59436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981200" y="1166787"/>
            <a:ext cx="59436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endParaRPr lang="en-US" altLang="zh-TW"/>
          </a:p>
        </p:txBody>
      </p:sp>
      <p:sp>
        <p:nvSpPr>
          <p:cNvPr id="7" name="Slide Number Placeholder 6"/>
          <p:cNvSpPr>
            <a:spLocks noGrp="1"/>
          </p:cNvSpPr>
          <p:nvPr>
            <p:ph type="sldNum" sz="quarter" idx="12"/>
          </p:nvPr>
        </p:nvSpPr>
        <p:spPr/>
        <p:txBody>
          <a:bodyPr/>
          <a:lstStyle/>
          <a:p>
            <a:fld id="{4F87CC53-0390-4A8B-82B6-BDD5D338B771}" type="slidenum">
              <a:rPr lang="en-US" altLang="zh-TW" smtClean="0"/>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95300" y="274638"/>
            <a:ext cx="89154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600200"/>
            <a:ext cx="89154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95300" y="6416676"/>
            <a:ext cx="23114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ltLang="zh-TW"/>
          </a:p>
        </p:txBody>
      </p:sp>
      <p:sp>
        <p:nvSpPr>
          <p:cNvPr id="3" name="Footer Placeholder 2"/>
          <p:cNvSpPr>
            <a:spLocks noGrp="1"/>
          </p:cNvSpPr>
          <p:nvPr>
            <p:ph type="ftr" sz="quarter" idx="3"/>
          </p:nvPr>
        </p:nvSpPr>
        <p:spPr>
          <a:xfrm>
            <a:off x="3384550" y="6416676"/>
            <a:ext cx="31369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ltLang="zh-TW"/>
          </a:p>
        </p:txBody>
      </p:sp>
      <p:sp>
        <p:nvSpPr>
          <p:cNvPr id="23" name="Slide Number Placeholder 22"/>
          <p:cNvSpPr>
            <a:spLocks noGrp="1"/>
          </p:cNvSpPr>
          <p:nvPr>
            <p:ph type="sldNum" sz="quarter" idx="4"/>
          </p:nvPr>
        </p:nvSpPr>
        <p:spPr>
          <a:xfrm>
            <a:off x="8585200" y="6416676"/>
            <a:ext cx="8255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D9707DE-8013-403E-BCDD-789BB6B96CE1}" type="slidenum">
              <a:rPr lang="en-US" altLang="zh-TW" smtClean="0"/>
              <a:pPr/>
              <a:t>‹#›</a:t>
            </a:fld>
            <a:endParaRPr lang="en-US" altLang="zh-TW"/>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lIns="90487" tIns="44450" rIns="90487" bIns="44450" anchor="b">
            <a:normAutofit fontScale="90000"/>
          </a:bodyPr>
          <a:lstStyle/>
          <a:p>
            <a:r>
              <a:rPr lang="en-US" dirty="0" smtClean="0"/>
              <a:t>Discuss in detail about Software Requirement Analysis</a:t>
            </a:r>
            <a:r>
              <a:rPr lang="en-GB" altLang="zh-TW" dirty="0" smtClean="0"/>
              <a:t> ?</a:t>
            </a:r>
            <a:endParaRPr lang="en-GB" altLang="zh-TW" dirty="0"/>
          </a:p>
        </p:txBody>
      </p:sp>
      <p:sp>
        <p:nvSpPr>
          <p:cNvPr id="4" name="Rectangle 6"/>
          <p:cNvSpPr>
            <a:spLocks noGrp="1" noChangeArrowheads="1"/>
          </p:cNvSpPr>
          <p:nvPr>
            <p:ph type="sldNum" sz="quarter" idx="12"/>
          </p:nvPr>
        </p:nvSpPr>
        <p:spPr/>
        <p:txBody>
          <a:bodyPr/>
          <a:lstStyle/>
          <a:p>
            <a:fld id="{380B0597-16DC-4EB6-9C3D-34EE6AE71726}" type="slidenum">
              <a:rPr lang="en-US" altLang="zh-TW"/>
              <a:pPr/>
              <a:t>1</a:t>
            </a:fld>
            <a:endParaRPr lang="en-US" altLang="zh-TW"/>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12750" y="266700"/>
            <a:ext cx="8915400" cy="1104900"/>
          </a:xfrm>
        </p:spPr>
        <p:txBody>
          <a:bodyPr>
            <a:normAutofit fontScale="90000"/>
          </a:bodyPr>
          <a:lstStyle/>
          <a:p>
            <a:r>
              <a:rPr lang="en-GB" altLang="zh-TW" sz="3800"/>
              <a:t>Examples of functional requirements</a:t>
            </a:r>
            <a:endParaRPr lang="en-GB" altLang="zh-TW"/>
          </a:p>
        </p:txBody>
      </p:sp>
      <p:sp>
        <p:nvSpPr>
          <p:cNvPr id="40963" name="Rectangle 3"/>
          <p:cNvSpPr>
            <a:spLocks noGrp="1" noChangeArrowheads="1"/>
          </p:cNvSpPr>
          <p:nvPr>
            <p:ph idx="1"/>
          </p:nvPr>
        </p:nvSpPr>
        <p:spPr/>
        <p:txBody>
          <a:bodyPr/>
          <a:lstStyle/>
          <a:p>
            <a:pPr algn="just">
              <a:spcBef>
                <a:spcPts val="600"/>
              </a:spcBef>
              <a:spcAft>
                <a:spcPts val="600"/>
              </a:spcAft>
            </a:pPr>
            <a:r>
              <a:rPr lang="en-GB" altLang="zh-TW"/>
              <a:t>The user shall be able to search either all of the initial set of databases or select a subset from it.</a:t>
            </a:r>
          </a:p>
          <a:p>
            <a:pPr algn="just">
              <a:spcAft>
                <a:spcPts val="600"/>
              </a:spcAft>
            </a:pPr>
            <a:r>
              <a:rPr lang="en-GB" altLang="zh-TW"/>
              <a:t>The system shall provide appropriate viewers for the user to read documents in the document store. </a:t>
            </a:r>
          </a:p>
          <a:p>
            <a:pPr algn="just"/>
            <a:r>
              <a:rPr lang="en-GB" altLang="zh-TW"/>
              <a:t>Every order shall be allocated a unique identifier (ORDER_ID) which the user shall be able to copy to the account’s permanent storage area.</a:t>
            </a:r>
          </a:p>
        </p:txBody>
      </p:sp>
      <p:sp>
        <p:nvSpPr>
          <p:cNvPr id="4" name="Slide Number Placeholder 5"/>
          <p:cNvSpPr>
            <a:spLocks noGrp="1"/>
          </p:cNvSpPr>
          <p:nvPr>
            <p:ph type="sldNum" sz="quarter" idx="12"/>
          </p:nvPr>
        </p:nvSpPr>
        <p:spPr/>
        <p:txBody>
          <a:bodyPr/>
          <a:lstStyle/>
          <a:p>
            <a:fld id="{76F297D0-84EF-4E61-A1D0-E0D9C4418AB5}" type="slidenum">
              <a:rPr lang="en-US" altLang="zh-TW"/>
              <a:pPr/>
              <a:t>10</a:t>
            </a:fld>
            <a:endParaRPr lang="en-US" altLang="zh-TW"/>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487" tIns="44450" rIns="90487" bIns="44450"/>
          <a:lstStyle/>
          <a:p>
            <a:r>
              <a:rPr lang="en-GB" altLang="zh-TW"/>
              <a:t>Non-functional requirements</a:t>
            </a:r>
          </a:p>
        </p:txBody>
      </p:sp>
      <p:sp>
        <p:nvSpPr>
          <p:cNvPr id="35843" name="Rectangle 3"/>
          <p:cNvSpPr>
            <a:spLocks noGrp="1" noChangeArrowheads="1"/>
          </p:cNvSpPr>
          <p:nvPr>
            <p:ph idx="1"/>
          </p:nvPr>
        </p:nvSpPr>
        <p:spPr>
          <a:noFill/>
          <a:ln/>
        </p:spPr>
        <p:txBody>
          <a:bodyPr lIns="90487" tIns="44450" rIns="90487" bIns="44450"/>
          <a:lstStyle/>
          <a:p>
            <a:pPr>
              <a:lnSpc>
                <a:spcPct val="90000"/>
              </a:lnSpc>
            </a:pPr>
            <a:r>
              <a:rPr lang="en-GB" altLang="zh-TW"/>
              <a:t>These define system properties and constraints e.g. reliability, response time and storage requirements. Constraints are I/O device capability, system representations, etc.</a:t>
            </a:r>
          </a:p>
          <a:p>
            <a:pPr>
              <a:lnSpc>
                <a:spcPct val="90000"/>
              </a:lnSpc>
            </a:pPr>
            <a:r>
              <a:rPr lang="en-GB" altLang="zh-TW"/>
              <a:t>Process requirements may also be specified mandating a particular CASE system, programming language or development method.</a:t>
            </a:r>
          </a:p>
          <a:p>
            <a:pPr>
              <a:lnSpc>
                <a:spcPct val="90000"/>
              </a:lnSpc>
            </a:pPr>
            <a:r>
              <a:rPr lang="en-GB" altLang="zh-TW"/>
              <a:t>Non-functional requirements may be more critical than functional requirements. If these are not met, the system is useless.</a:t>
            </a:r>
          </a:p>
        </p:txBody>
      </p:sp>
      <p:sp>
        <p:nvSpPr>
          <p:cNvPr id="4" name="Slide Number Placeholder 5"/>
          <p:cNvSpPr>
            <a:spLocks noGrp="1"/>
          </p:cNvSpPr>
          <p:nvPr>
            <p:ph type="sldNum" sz="quarter" idx="12"/>
          </p:nvPr>
        </p:nvSpPr>
        <p:spPr/>
        <p:txBody>
          <a:bodyPr/>
          <a:lstStyle/>
          <a:p>
            <a:fld id="{F3CB2075-089F-4D0F-A94C-64AAEA5D2C39}" type="slidenum">
              <a:rPr lang="en-US" altLang="zh-TW"/>
              <a:pPr/>
              <a:t>11</a:t>
            </a:fld>
            <a:endParaRPr lang="en-US" altLang="zh-TW"/>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lIns="90487" tIns="44450" rIns="90487" bIns="44450"/>
          <a:lstStyle/>
          <a:p>
            <a:r>
              <a:rPr lang="en-GB" altLang="zh-TW"/>
              <a:t>Requirements measures</a:t>
            </a:r>
          </a:p>
        </p:txBody>
      </p:sp>
      <p:sp>
        <p:nvSpPr>
          <p:cNvPr id="5" name="Slide Number Placeholder 5"/>
          <p:cNvSpPr>
            <a:spLocks noGrp="1"/>
          </p:cNvSpPr>
          <p:nvPr>
            <p:ph type="sldNum" sz="quarter" idx="12"/>
          </p:nvPr>
        </p:nvSpPr>
        <p:spPr/>
        <p:txBody>
          <a:bodyPr/>
          <a:lstStyle/>
          <a:p>
            <a:fld id="{9389282B-C19C-40D9-951C-BA06CC01DD47}" type="slidenum">
              <a:rPr lang="en-US" altLang="zh-TW"/>
              <a:pPr/>
              <a:t>12</a:t>
            </a:fld>
            <a:endParaRPr lang="en-US" altLang="zh-TW"/>
          </a:p>
        </p:txBody>
      </p:sp>
      <p:sp>
        <p:nvSpPr>
          <p:cNvPr id="46084" name="Rectangle 4"/>
          <p:cNvSpPr>
            <a:spLocks noChangeArrowheads="1"/>
          </p:cNvSpPr>
          <p:nvPr/>
        </p:nvSpPr>
        <p:spPr bwMode="auto">
          <a:xfrm>
            <a:off x="560388" y="1196975"/>
            <a:ext cx="8077200" cy="4876800"/>
          </a:xfrm>
          <a:prstGeom prst="rect">
            <a:avLst/>
          </a:prstGeom>
          <a:solidFill>
            <a:srgbClr val="CCFFFF"/>
          </a:solidFill>
          <a:ln w="12700">
            <a:noFill/>
            <a:miter lim="800000"/>
            <a:headEnd/>
            <a:tailEnd/>
          </a:ln>
          <a:effectLst/>
        </p:spPr>
        <p:txBody>
          <a:bodyPr wrap="none" anchor="ctr"/>
          <a:lstStyle/>
          <a:p>
            <a:endParaRPr lang="en-US"/>
          </a:p>
        </p:txBody>
      </p:sp>
      <p:graphicFrame>
        <p:nvGraphicFramePr>
          <p:cNvPr id="46085" name="Object 5"/>
          <p:cNvGraphicFramePr>
            <a:graphicFrameLocks noChangeAspect="1"/>
          </p:cNvGraphicFramePr>
          <p:nvPr/>
        </p:nvGraphicFramePr>
        <p:xfrm>
          <a:off x="1065213" y="1268413"/>
          <a:ext cx="8074025" cy="4859337"/>
        </p:xfrm>
        <a:graphic>
          <a:graphicData uri="http://schemas.openxmlformats.org/presentationml/2006/ole">
            <p:oleObj spid="_x0000_s46085" name="Document" r:id="rId3" imgW="5641848" imgH="3395472" progId="Word.Document.8">
              <p:embed/>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altLang="zh-TW"/>
              <a:t>Requirements interaction</a:t>
            </a:r>
          </a:p>
        </p:txBody>
      </p:sp>
      <p:sp>
        <p:nvSpPr>
          <p:cNvPr id="50179" name="Rectangle 3"/>
          <p:cNvSpPr>
            <a:spLocks noGrp="1" noChangeArrowheads="1"/>
          </p:cNvSpPr>
          <p:nvPr>
            <p:ph idx="1"/>
          </p:nvPr>
        </p:nvSpPr>
        <p:spPr/>
        <p:txBody>
          <a:bodyPr/>
          <a:lstStyle/>
          <a:p>
            <a:pPr>
              <a:lnSpc>
                <a:spcPct val="90000"/>
              </a:lnSpc>
            </a:pPr>
            <a:r>
              <a:rPr lang="en-GB" altLang="zh-TW"/>
              <a:t>Conflicts between different non-functional requirements are common in complex systems.</a:t>
            </a:r>
          </a:p>
          <a:p>
            <a:pPr>
              <a:lnSpc>
                <a:spcPct val="90000"/>
              </a:lnSpc>
            </a:pPr>
            <a:r>
              <a:rPr lang="en-GB" altLang="zh-TW"/>
              <a:t>Spacecraft system</a:t>
            </a:r>
          </a:p>
          <a:p>
            <a:pPr lvl="1">
              <a:lnSpc>
                <a:spcPct val="90000"/>
              </a:lnSpc>
            </a:pPr>
            <a:r>
              <a:rPr lang="en-GB" altLang="zh-TW"/>
              <a:t>To minimise weight, the number of separate chips in the system should be minimised.</a:t>
            </a:r>
          </a:p>
          <a:p>
            <a:pPr lvl="1">
              <a:lnSpc>
                <a:spcPct val="90000"/>
              </a:lnSpc>
            </a:pPr>
            <a:r>
              <a:rPr lang="en-GB" altLang="zh-TW"/>
              <a:t>To minimise power consumption, lower power chips should be used.</a:t>
            </a:r>
          </a:p>
          <a:p>
            <a:pPr lvl="1">
              <a:lnSpc>
                <a:spcPct val="90000"/>
              </a:lnSpc>
            </a:pPr>
            <a:r>
              <a:rPr lang="en-GB" altLang="zh-TW"/>
              <a:t>However, using low power chips may mean that more chips have to be used. Which is the most critical requirement?</a:t>
            </a:r>
          </a:p>
        </p:txBody>
      </p:sp>
      <p:sp>
        <p:nvSpPr>
          <p:cNvPr id="4" name="Slide Number Placeholder 5"/>
          <p:cNvSpPr>
            <a:spLocks noGrp="1"/>
          </p:cNvSpPr>
          <p:nvPr>
            <p:ph type="sldNum" sz="quarter" idx="12"/>
          </p:nvPr>
        </p:nvSpPr>
        <p:spPr/>
        <p:txBody>
          <a:bodyPr/>
          <a:lstStyle/>
          <a:p>
            <a:fld id="{512E4CE2-8271-4D67-87F0-4A67EF9B216E}" type="slidenum">
              <a:rPr lang="en-US" altLang="zh-TW"/>
              <a:pPr/>
              <a:t>13</a:t>
            </a:fld>
            <a:endParaRPr lang="en-US" altLang="zh-TW"/>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altLang="zh-TW"/>
              <a:t>Domain requirements</a:t>
            </a:r>
          </a:p>
        </p:txBody>
      </p:sp>
      <p:sp>
        <p:nvSpPr>
          <p:cNvPr id="49155" name="Rectangle 3"/>
          <p:cNvSpPr>
            <a:spLocks noGrp="1" noChangeArrowheads="1"/>
          </p:cNvSpPr>
          <p:nvPr>
            <p:ph idx="1"/>
          </p:nvPr>
        </p:nvSpPr>
        <p:spPr/>
        <p:txBody>
          <a:bodyPr/>
          <a:lstStyle/>
          <a:p>
            <a:r>
              <a:rPr lang="en-GB" altLang="zh-TW"/>
              <a:t>Derived from the application domain and describe system characteristics and features that reflect the domain.</a:t>
            </a:r>
          </a:p>
          <a:p>
            <a:r>
              <a:rPr lang="en-GB" altLang="zh-TW"/>
              <a:t>Domain requirements be new functional requirements, constraints on existing requirements or define specific computations.</a:t>
            </a:r>
          </a:p>
          <a:p>
            <a:r>
              <a:rPr lang="en-GB" altLang="zh-TW"/>
              <a:t>If domain requirements are not satisfied, the system may be unworkable.</a:t>
            </a:r>
          </a:p>
        </p:txBody>
      </p:sp>
      <p:sp>
        <p:nvSpPr>
          <p:cNvPr id="4" name="Slide Number Placeholder 5"/>
          <p:cNvSpPr>
            <a:spLocks noGrp="1"/>
          </p:cNvSpPr>
          <p:nvPr>
            <p:ph type="sldNum" sz="quarter" idx="12"/>
          </p:nvPr>
        </p:nvSpPr>
        <p:spPr/>
        <p:txBody>
          <a:bodyPr/>
          <a:lstStyle/>
          <a:p>
            <a:fld id="{44B5F67E-605C-4B2E-BCAA-ED2E6F8AD116}" type="slidenum">
              <a:rPr lang="en-US" altLang="zh-TW"/>
              <a:pPr/>
              <a:t>14</a:t>
            </a:fld>
            <a:endParaRPr lang="en-US" altLang="zh-TW"/>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12750" y="266700"/>
            <a:ext cx="9080500" cy="1104900"/>
          </a:xfrm>
        </p:spPr>
        <p:txBody>
          <a:bodyPr>
            <a:normAutofit fontScale="90000"/>
          </a:bodyPr>
          <a:lstStyle/>
          <a:p>
            <a:r>
              <a:rPr lang="en-GB" altLang="zh-TW"/>
              <a:t>Library system domain requirements</a:t>
            </a:r>
          </a:p>
        </p:txBody>
      </p:sp>
      <p:sp>
        <p:nvSpPr>
          <p:cNvPr id="52227" name="Rectangle 3"/>
          <p:cNvSpPr>
            <a:spLocks noGrp="1" noChangeArrowheads="1"/>
          </p:cNvSpPr>
          <p:nvPr>
            <p:ph idx="1"/>
          </p:nvPr>
        </p:nvSpPr>
        <p:spPr/>
        <p:txBody>
          <a:bodyPr/>
          <a:lstStyle/>
          <a:p>
            <a:pPr algn="just">
              <a:lnSpc>
                <a:spcPct val="90000"/>
              </a:lnSpc>
              <a:spcBef>
                <a:spcPts val="600"/>
              </a:spcBef>
              <a:spcAft>
                <a:spcPts val="600"/>
              </a:spcAft>
            </a:pPr>
            <a:r>
              <a:rPr lang="en-GB" altLang="zh-TW"/>
              <a:t>There shall be a standard user interface to all databases which shall be based on the Z39.50 standard.</a:t>
            </a:r>
          </a:p>
          <a:p>
            <a:pPr algn="just">
              <a:lnSpc>
                <a:spcPct val="90000"/>
              </a:lnSpc>
              <a:spcAft>
                <a:spcPts val="600"/>
              </a:spcAft>
            </a:pPr>
            <a:r>
              <a:rPr lang="en-GB" altLang="zh-TW"/>
              <a:t>Because of copyright restrictions, some documents must be deleted immediately on arrival. Depending on the user’s requirements, these documents will either be printed locally on the system server for manually forwarding to the user or routed to a network printer.</a:t>
            </a:r>
          </a:p>
          <a:p>
            <a:pPr>
              <a:lnSpc>
                <a:spcPct val="90000"/>
              </a:lnSpc>
            </a:pPr>
            <a:endParaRPr lang="zh-TW" altLang="en-GB" sz="2600"/>
          </a:p>
        </p:txBody>
      </p:sp>
      <p:sp>
        <p:nvSpPr>
          <p:cNvPr id="4" name="Slide Number Placeholder 5"/>
          <p:cNvSpPr>
            <a:spLocks noGrp="1"/>
          </p:cNvSpPr>
          <p:nvPr>
            <p:ph type="sldNum" sz="quarter" idx="12"/>
          </p:nvPr>
        </p:nvSpPr>
        <p:spPr/>
        <p:txBody>
          <a:bodyPr/>
          <a:lstStyle/>
          <a:p>
            <a:fld id="{30CD87C0-ED05-423A-84FC-A59EE131749B}" type="slidenum">
              <a:rPr lang="en-US" altLang="zh-TW"/>
              <a:pPr/>
              <a:t>15</a:t>
            </a:fld>
            <a:endParaRPr lang="en-US" altLang="zh-TW"/>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ltLang="zh-TW"/>
              <a:t>Domain requirements problems</a:t>
            </a:r>
          </a:p>
        </p:txBody>
      </p:sp>
      <p:sp>
        <p:nvSpPr>
          <p:cNvPr id="53251" name="Rectangle 3"/>
          <p:cNvSpPr>
            <a:spLocks noGrp="1" noChangeArrowheads="1"/>
          </p:cNvSpPr>
          <p:nvPr>
            <p:ph idx="1"/>
          </p:nvPr>
        </p:nvSpPr>
        <p:spPr/>
        <p:txBody>
          <a:bodyPr/>
          <a:lstStyle/>
          <a:p>
            <a:r>
              <a:rPr lang="en-GB" altLang="zh-TW"/>
              <a:t>Understandability</a:t>
            </a:r>
          </a:p>
          <a:p>
            <a:pPr lvl="1"/>
            <a:r>
              <a:rPr lang="en-GB" altLang="zh-TW"/>
              <a:t>Requirements are expressed in the language of the application domain;</a:t>
            </a:r>
          </a:p>
          <a:p>
            <a:pPr lvl="1"/>
            <a:r>
              <a:rPr lang="en-GB" altLang="zh-TW"/>
              <a:t>This is often not understood by software engineers developing the system.</a:t>
            </a:r>
          </a:p>
          <a:p>
            <a:r>
              <a:rPr lang="en-GB" altLang="zh-TW"/>
              <a:t>Implicitness</a:t>
            </a:r>
          </a:p>
          <a:p>
            <a:pPr lvl="1"/>
            <a:r>
              <a:rPr lang="en-GB" altLang="zh-TW"/>
              <a:t>Domain specialists understand the area so well that they do not think of making the domain requirements explicit.</a:t>
            </a:r>
          </a:p>
        </p:txBody>
      </p:sp>
      <p:sp>
        <p:nvSpPr>
          <p:cNvPr id="4" name="Slide Number Placeholder 5"/>
          <p:cNvSpPr>
            <a:spLocks noGrp="1"/>
          </p:cNvSpPr>
          <p:nvPr>
            <p:ph type="sldNum" sz="quarter" idx="12"/>
          </p:nvPr>
        </p:nvSpPr>
        <p:spPr/>
        <p:txBody>
          <a:bodyPr/>
          <a:lstStyle/>
          <a:p>
            <a:fld id="{875BF34C-AC7A-4B0C-95B8-B8511CCCC4D5}" type="slidenum">
              <a:rPr lang="en-US" altLang="zh-TW"/>
              <a:pPr/>
              <a:t>16</a:t>
            </a:fld>
            <a:endParaRPr lang="en-US" altLang="zh-TW"/>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altLang="zh-TW"/>
              <a:t>User requirements</a:t>
            </a:r>
          </a:p>
        </p:txBody>
      </p:sp>
      <p:sp>
        <p:nvSpPr>
          <p:cNvPr id="54275" name="Rectangle 3"/>
          <p:cNvSpPr>
            <a:spLocks noGrp="1" noChangeArrowheads="1"/>
          </p:cNvSpPr>
          <p:nvPr>
            <p:ph idx="1"/>
          </p:nvPr>
        </p:nvSpPr>
        <p:spPr/>
        <p:txBody>
          <a:bodyPr/>
          <a:lstStyle/>
          <a:p>
            <a:r>
              <a:rPr lang="en-GB" altLang="zh-TW"/>
              <a:t>Should describe functional and non-functional requirements in such a way that they are understandable by system users who don’t have detailed technical knowledge.</a:t>
            </a:r>
          </a:p>
          <a:p>
            <a:r>
              <a:rPr lang="en-GB" altLang="zh-TW"/>
              <a:t>User requirements are defined using natural language, tables and diagrams as these can be understood by all users.</a:t>
            </a:r>
          </a:p>
        </p:txBody>
      </p:sp>
      <p:sp>
        <p:nvSpPr>
          <p:cNvPr id="4" name="Slide Number Placeholder 5"/>
          <p:cNvSpPr>
            <a:spLocks noGrp="1"/>
          </p:cNvSpPr>
          <p:nvPr>
            <p:ph type="sldNum" sz="quarter" idx="12"/>
          </p:nvPr>
        </p:nvSpPr>
        <p:spPr/>
        <p:txBody>
          <a:bodyPr/>
          <a:lstStyle/>
          <a:p>
            <a:fld id="{44CE3856-5211-40F7-B097-6CFD19877BEF}" type="slidenum">
              <a:rPr lang="en-US" altLang="zh-TW"/>
              <a:pPr/>
              <a:t>17</a:t>
            </a:fld>
            <a:endParaRPr lang="en-US" altLang="zh-TW"/>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ltLang="zh-TW"/>
              <a:t>Problems with natural language</a:t>
            </a:r>
          </a:p>
        </p:txBody>
      </p:sp>
      <p:sp>
        <p:nvSpPr>
          <p:cNvPr id="55299" name="Rectangle 3"/>
          <p:cNvSpPr>
            <a:spLocks noGrp="1" noChangeArrowheads="1"/>
          </p:cNvSpPr>
          <p:nvPr>
            <p:ph idx="1"/>
          </p:nvPr>
        </p:nvSpPr>
        <p:spPr/>
        <p:txBody>
          <a:bodyPr/>
          <a:lstStyle/>
          <a:p>
            <a:r>
              <a:rPr lang="en-GB" altLang="zh-TW"/>
              <a:t>Lack of clarity </a:t>
            </a:r>
          </a:p>
          <a:p>
            <a:pPr lvl="1"/>
            <a:r>
              <a:rPr lang="en-GB" altLang="zh-TW"/>
              <a:t>Precision is difficult without making the document difficult to read.</a:t>
            </a:r>
          </a:p>
          <a:p>
            <a:r>
              <a:rPr lang="en-GB" altLang="zh-TW"/>
              <a:t>Requirements confusion</a:t>
            </a:r>
          </a:p>
          <a:p>
            <a:pPr lvl="1"/>
            <a:r>
              <a:rPr lang="en-GB" altLang="zh-TW"/>
              <a:t>Functional and non-functional requirements tend to be mixed-up.</a:t>
            </a:r>
          </a:p>
          <a:p>
            <a:r>
              <a:rPr lang="en-GB" altLang="zh-TW"/>
              <a:t>Requirements amalgamation</a:t>
            </a:r>
          </a:p>
          <a:p>
            <a:pPr lvl="1"/>
            <a:r>
              <a:rPr lang="en-GB" altLang="zh-TW"/>
              <a:t>Several different requirements may be expressed together.</a:t>
            </a:r>
          </a:p>
        </p:txBody>
      </p:sp>
      <p:sp>
        <p:nvSpPr>
          <p:cNvPr id="4" name="Slide Number Placeholder 5"/>
          <p:cNvSpPr>
            <a:spLocks noGrp="1"/>
          </p:cNvSpPr>
          <p:nvPr>
            <p:ph type="sldNum" sz="quarter" idx="12"/>
          </p:nvPr>
        </p:nvSpPr>
        <p:spPr/>
        <p:txBody>
          <a:bodyPr/>
          <a:lstStyle/>
          <a:p>
            <a:fld id="{244BBEAE-B7B9-4254-B5FE-E21563B85A4C}" type="slidenum">
              <a:rPr lang="en-US" altLang="zh-TW"/>
              <a:pPr/>
              <a:t>18</a:t>
            </a:fld>
            <a:endParaRPr lang="en-US" altLang="zh-TW"/>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altLang="zh-TW"/>
              <a:t>Requirement problems</a:t>
            </a:r>
          </a:p>
        </p:txBody>
      </p:sp>
      <p:sp>
        <p:nvSpPr>
          <p:cNvPr id="58371" name="Rectangle 3"/>
          <p:cNvSpPr>
            <a:spLocks noGrp="1" noChangeArrowheads="1"/>
          </p:cNvSpPr>
          <p:nvPr>
            <p:ph idx="1"/>
          </p:nvPr>
        </p:nvSpPr>
        <p:spPr/>
        <p:txBody>
          <a:bodyPr/>
          <a:lstStyle/>
          <a:p>
            <a:pPr>
              <a:lnSpc>
                <a:spcPct val="90000"/>
              </a:lnSpc>
            </a:pPr>
            <a:r>
              <a:rPr lang="en-GB" altLang="zh-TW" sz="2600"/>
              <a:t>Database requirements includes both conceptual and detailed information</a:t>
            </a:r>
          </a:p>
          <a:p>
            <a:pPr lvl="1">
              <a:lnSpc>
                <a:spcPct val="90000"/>
              </a:lnSpc>
            </a:pPr>
            <a:r>
              <a:rPr lang="en-GB" altLang="zh-TW" sz="2200"/>
              <a:t>Describes the concept of a financial accounting system that is to be included in LIBSYS;</a:t>
            </a:r>
          </a:p>
          <a:p>
            <a:pPr lvl="1">
              <a:lnSpc>
                <a:spcPct val="90000"/>
              </a:lnSpc>
            </a:pPr>
            <a:r>
              <a:rPr lang="en-GB" altLang="zh-TW" sz="2200"/>
              <a:t>However, it also includes the detail that managers can configure this system - this is unnecessary at this level.</a:t>
            </a:r>
          </a:p>
          <a:p>
            <a:pPr>
              <a:lnSpc>
                <a:spcPct val="90000"/>
              </a:lnSpc>
            </a:pPr>
            <a:r>
              <a:rPr lang="en-GB" altLang="zh-TW" sz="2600"/>
              <a:t>Grid requirement mixes three different kinds of requirement</a:t>
            </a:r>
          </a:p>
          <a:p>
            <a:pPr lvl="1">
              <a:lnSpc>
                <a:spcPct val="90000"/>
              </a:lnSpc>
            </a:pPr>
            <a:r>
              <a:rPr lang="en-GB" altLang="zh-TW" sz="2200"/>
              <a:t>Conceptual functional requirement (the need for a grid);</a:t>
            </a:r>
          </a:p>
          <a:p>
            <a:pPr lvl="1">
              <a:lnSpc>
                <a:spcPct val="90000"/>
              </a:lnSpc>
            </a:pPr>
            <a:r>
              <a:rPr lang="en-GB" altLang="zh-TW" sz="2200"/>
              <a:t>Non-functional requirement (grid units);</a:t>
            </a:r>
          </a:p>
          <a:p>
            <a:pPr lvl="1">
              <a:lnSpc>
                <a:spcPct val="90000"/>
              </a:lnSpc>
            </a:pPr>
            <a:r>
              <a:rPr lang="en-GB" altLang="zh-TW" sz="2200"/>
              <a:t>Non-functional UI requirement (grid switching).</a:t>
            </a:r>
          </a:p>
          <a:p>
            <a:pPr lvl="1">
              <a:lnSpc>
                <a:spcPct val="90000"/>
              </a:lnSpc>
            </a:pPr>
            <a:endParaRPr lang="en-GB" altLang="zh-TW" sz="2200"/>
          </a:p>
        </p:txBody>
      </p:sp>
      <p:sp>
        <p:nvSpPr>
          <p:cNvPr id="4" name="Slide Number Placeholder 5"/>
          <p:cNvSpPr>
            <a:spLocks noGrp="1"/>
          </p:cNvSpPr>
          <p:nvPr>
            <p:ph type="sldNum" sz="quarter" idx="12"/>
          </p:nvPr>
        </p:nvSpPr>
        <p:spPr/>
        <p:txBody>
          <a:bodyPr/>
          <a:lstStyle/>
          <a:p>
            <a:fld id="{83EF2370-34E5-41E9-A873-EA8B98F6A154}" type="slidenum">
              <a:rPr lang="en-US" altLang="zh-TW"/>
              <a:pPr/>
              <a:t>19</a:t>
            </a:fld>
            <a:endParaRPr lang="en-US" altLang="zh-TW"/>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ltLang="zh-TW"/>
              <a:t>Requirements engineering</a:t>
            </a:r>
          </a:p>
        </p:txBody>
      </p:sp>
      <p:sp>
        <p:nvSpPr>
          <p:cNvPr id="7171" name="Rectangle 3"/>
          <p:cNvSpPr>
            <a:spLocks noGrp="1" noChangeArrowheads="1"/>
          </p:cNvSpPr>
          <p:nvPr>
            <p:ph idx="1"/>
          </p:nvPr>
        </p:nvSpPr>
        <p:spPr>
          <a:noFill/>
          <a:ln/>
        </p:spPr>
        <p:txBody>
          <a:bodyPr lIns="90487" tIns="44450" rIns="90487" bIns="44450"/>
          <a:lstStyle/>
          <a:p>
            <a:r>
              <a:rPr lang="en-GB" altLang="zh-TW"/>
              <a:t>The process of establishing the </a:t>
            </a:r>
            <a:r>
              <a:rPr lang="en-GB" altLang="zh-TW">
                <a:solidFill>
                  <a:srgbClr val="640200"/>
                </a:solidFill>
              </a:rPr>
              <a:t>services</a:t>
            </a:r>
            <a:r>
              <a:rPr lang="en-GB" altLang="zh-TW"/>
              <a:t> that the customer requires from a system and the </a:t>
            </a:r>
            <a:r>
              <a:rPr lang="en-GB" altLang="zh-TW">
                <a:solidFill>
                  <a:srgbClr val="640200"/>
                </a:solidFill>
              </a:rPr>
              <a:t>constraints</a:t>
            </a:r>
            <a:r>
              <a:rPr lang="en-GB" altLang="zh-TW"/>
              <a:t> under which it operates and is developed.</a:t>
            </a:r>
          </a:p>
          <a:p>
            <a:r>
              <a:rPr lang="en-GB" altLang="zh-TW"/>
              <a:t>The requirements themselves are the </a:t>
            </a:r>
            <a:r>
              <a:rPr lang="en-GB" altLang="zh-TW">
                <a:solidFill>
                  <a:srgbClr val="640200"/>
                </a:solidFill>
              </a:rPr>
              <a:t>descriptions</a:t>
            </a:r>
            <a:r>
              <a:rPr lang="en-GB" altLang="zh-TW"/>
              <a:t> of the system services and constraints that are generated during the requirements engineering process.</a:t>
            </a:r>
          </a:p>
        </p:txBody>
      </p:sp>
      <p:sp>
        <p:nvSpPr>
          <p:cNvPr id="4" name="Slide Number Placeholder 5"/>
          <p:cNvSpPr>
            <a:spLocks noGrp="1"/>
          </p:cNvSpPr>
          <p:nvPr>
            <p:ph type="sldNum" sz="quarter" idx="12"/>
          </p:nvPr>
        </p:nvSpPr>
        <p:spPr/>
        <p:txBody>
          <a:bodyPr/>
          <a:lstStyle/>
          <a:p>
            <a:fld id="{C03804B9-41FD-4667-A12E-C226CCC781A0}" type="slidenum">
              <a:rPr lang="en-US" altLang="zh-TW"/>
              <a:pPr/>
              <a:t>2</a:t>
            </a:fld>
            <a:endParaRPr lang="en-US" altLang="zh-TW"/>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12750" y="266700"/>
            <a:ext cx="8915400" cy="1104900"/>
          </a:xfrm>
        </p:spPr>
        <p:txBody>
          <a:bodyPr>
            <a:normAutofit fontScale="90000"/>
          </a:bodyPr>
          <a:lstStyle/>
          <a:p>
            <a:r>
              <a:rPr lang="en-GB" altLang="zh-TW"/>
              <a:t>Guidelines for writing requirements</a:t>
            </a:r>
          </a:p>
        </p:txBody>
      </p:sp>
      <p:sp>
        <p:nvSpPr>
          <p:cNvPr id="61443" name="Rectangle 3"/>
          <p:cNvSpPr>
            <a:spLocks noGrp="1" noChangeArrowheads="1"/>
          </p:cNvSpPr>
          <p:nvPr>
            <p:ph idx="1"/>
          </p:nvPr>
        </p:nvSpPr>
        <p:spPr/>
        <p:txBody>
          <a:bodyPr/>
          <a:lstStyle/>
          <a:p>
            <a:r>
              <a:rPr lang="en-GB" altLang="zh-TW"/>
              <a:t>Invent a standard format and use it for all requirements.</a:t>
            </a:r>
          </a:p>
          <a:p>
            <a:r>
              <a:rPr lang="en-GB" altLang="zh-TW"/>
              <a:t>Use language in a consistent way. Use shall for mandatory requirements, should for desirable requirements.</a:t>
            </a:r>
          </a:p>
          <a:p>
            <a:r>
              <a:rPr lang="en-GB" altLang="zh-TW"/>
              <a:t>Use text highlighting to identify key parts of the requirement.</a:t>
            </a:r>
          </a:p>
          <a:p>
            <a:r>
              <a:rPr lang="en-GB" altLang="zh-TW"/>
              <a:t>Avoid the use of computer jargon.</a:t>
            </a:r>
          </a:p>
        </p:txBody>
      </p:sp>
      <p:sp>
        <p:nvSpPr>
          <p:cNvPr id="4" name="Slide Number Placeholder 5"/>
          <p:cNvSpPr>
            <a:spLocks noGrp="1"/>
          </p:cNvSpPr>
          <p:nvPr>
            <p:ph type="sldNum" sz="quarter" idx="12"/>
          </p:nvPr>
        </p:nvSpPr>
        <p:spPr/>
        <p:txBody>
          <a:bodyPr/>
          <a:lstStyle/>
          <a:p>
            <a:fld id="{1095C895-3568-40A9-ABCD-E103C3841C92}" type="slidenum">
              <a:rPr lang="en-US" altLang="zh-TW"/>
              <a:pPr/>
              <a:t>20</a:t>
            </a:fld>
            <a:endParaRPr lang="en-US" altLang="zh-TW"/>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ltLang="zh-TW"/>
              <a:t>System requirements</a:t>
            </a:r>
          </a:p>
        </p:txBody>
      </p:sp>
      <p:sp>
        <p:nvSpPr>
          <p:cNvPr id="62467" name="Rectangle 3"/>
          <p:cNvSpPr>
            <a:spLocks noGrp="1" noChangeArrowheads="1"/>
          </p:cNvSpPr>
          <p:nvPr>
            <p:ph idx="1"/>
          </p:nvPr>
        </p:nvSpPr>
        <p:spPr/>
        <p:txBody>
          <a:bodyPr/>
          <a:lstStyle/>
          <a:p>
            <a:pPr>
              <a:lnSpc>
                <a:spcPct val="90000"/>
              </a:lnSpc>
            </a:pPr>
            <a:r>
              <a:rPr lang="en-GB" altLang="zh-TW"/>
              <a:t>More detailed specifications of system functions, services and constraints than user requirements.</a:t>
            </a:r>
          </a:p>
          <a:p>
            <a:pPr>
              <a:lnSpc>
                <a:spcPct val="90000"/>
              </a:lnSpc>
            </a:pPr>
            <a:r>
              <a:rPr lang="en-GB" altLang="zh-TW"/>
              <a:t>They are intended to be a basis for designing the system.</a:t>
            </a:r>
          </a:p>
          <a:p>
            <a:pPr>
              <a:lnSpc>
                <a:spcPct val="90000"/>
              </a:lnSpc>
            </a:pPr>
            <a:r>
              <a:rPr lang="en-GB" altLang="zh-TW"/>
              <a:t>They may be incorporated into the system contract.</a:t>
            </a:r>
          </a:p>
          <a:p>
            <a:pPr>
              <a:lnSpc>
                <a:spcPct val="90000"/>
              </a:lnSpc>
            </a:pPr>
            <a:r>
              <a:rPr lang="en-GB" altLang="zh-TW"/>
              <a:t>System requirements may be defined or illustrated using system models discussed in Chapter 8.</a:t>
            </a:r>
          </a:p>
        </p:txBody>
      </p:sp>
      <p:sp>
        <p:nvSpPr>
          <p:cNvPr id="4" name="Slide Number Placeholder 5"/>
          <p:cNvSpPr>
            <a:spLocks noGrp="1"/>
          </p:cNvSpPr>
          <p:nvPr>
            <p:ph type="sldNum" sz="quarter" idx="12"/>
          </p:nvPr>
        </p:nvSpPr>
        <p:spPr/>
        <p:txBody>
          <a:bodyPr/>
          <a:lstStyle/>
          <a:p>
            <a:fld id="{3B69FE51-AF7A-43D1-969C-4E271975396B}" type="slidenum">
              <a:rPr lang="en-US" altLang="zh-TW"/>
              <a:pPr/>
              <a:t>21</a:t>
            </a:fld>
            <a:endParaRPr lang="en-US" altLang="zh-TW"/>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altLang="zh-TW"/>
              <a:t>Requirements and design</a:t>
            </a:r>
          </a:p>
        </p:txBody>
      </p:sp>
      <p:sp>
        <p:nvSpPr>
          <p:cNvPr id="63491" name="Rectangle 3"/>
          <p:cNvSpPr>
            <a:spLocks noGrp="1" noChangeArrowheads="1"/>
          </p:cNvSpPr>
          <p:nvPr>
            <p:ph idx="1"/>
          </p:nvPr>
        </p:nvSpPr>
        <p:spPr/>
        <p:txBody>
          <a:bodyPr/>
          <a:lstStyle/>
          <a:p>
            <a:pPr>
              <a:lnSpc>
                <a:spcPct val="90000"/>
              </a:lnSpc>
            </a:pPr>
            <a:r>
              <a:rPr lang="en-GB" altLang="zh-TW"/>
              <a:t>In principle, requirements should state what the system should do and the design should describe how it does this.</a:t>
            </a:r>
          </a:p>
          <a:p>
            <a:pPr>
              <a:lnSpc>
                <a:spcPct val="90000"/>
              </a:lnSpc>
            </a:pPr>
            <a:r>
              <a:rPr lang="en-GB" altLang="zh-TW"/>
              <a:t>In practice, requirements and design are inseparable</a:t>
            </a:r>
          </a:p>
          <a:p>
            <a:pPr lvl="1">
              <a:lnSpc>
                <a:spcPct val="90000"/>
              </a:lnSpc>
            </a:pPr>
            <a:r>
              <a:rPr lang="en-GB" altLang="zh-TW"/>
              <a:t>A system architecture may be designed to structure the requirements;</a:t>
            </a:r>
          </a:p>
          <a:p>
            <a:pPr lvl="1">
              <a:lnSpc>
                <a:spcPct val="90000"/>
              </a:lnSpc>
            </a:pPr>
            <a:r>
              <a:rPr lang="en-GB" altLang="zh-TW"/>
              <a:t>The system may inter-operate with other systems that generate design requirements;</a:t>
            </a:r>
          </a:p>
          <a:p>
            <a:pPr lvl="1">
              <a:lnSpc>
                <a:spcPct val="90000"/>
              </a:lnSpc>
            </a:pPr>
            <a:r>
              <a:rPr lang="en-GB" altLang="zh-TW"/>
              <a:t>The use of a specific design may be a domain requirement.</a:t>
            </a:r>
            <a:endParaRPr lang="en-GB" altLang="zh-TW" sz="2200"/>
          </a:p>
        </p:txBody>
      </p:sp>
      <p:sp>
        <p:nvSpPr>
          <p:cNvPr id="4" name="Slide Number Placeholder 5"/>
          <p:cNvSpPr>
            <a:spLocks noGrp="1"/>
          </p:cNvSpPr>
          <p:nvPr>
            <p:ph type="sldNum" sz="quarter" idx="12"/>
          </p:nvPr>
        </p:nvSpPr>
        <p:spPr/>
        <p:txBody>
          <a:bodyPr/>
          <a:lstStyle/>
          <a:p>
            <a:fld id="{46A57B84-CFB3-4FAF-A1BF-1F6ACD2EE910}" type="slidenum">
              <a:rPr lang="en-US" altLang="zh-TW"/>
              <a:pPr/>
              <a:t>22</a:t>
            </a:fld>
            <a:endParaRPr lang="en-US" altLang="zh-TW"/>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ChangeArrowheads="1"/>
          </p:cNvSpPr>
          <p:nvPr>
            <p:ph type="title"/>
          </p:nvPr>
        </p:nvSpPr>
        <p:spPr/>
        <p:txBody>
          <a:bodyPr>
            <a:normAutofit fontScale="90000"/>
          </a:bodyPr>
          <a:lstStyle/>
          <a:p>
            <a:r>
              <a:rPr lang="en-US"/>
              <a:t>Structured language specifications</a:t>
            </a:r>
          </a:p>
        </p:txBody>
      </p:sp>
      <p:sp>
        <p:nvSpPr>
          <p:cNvPr id="79875" name="Rectangle 1027"/>
          <p:cNvSpPr>
            <a:spLocks noGrp="1" noChangeArrowheads="1"/>
          </p:cNvSpPr>
          <p:nvPr>
            <p:ph idx="1"/>
          </p:nvPr>
        </p:nvSpPr>
        <p:spPr/>
        <p:txBody>
          <a:bodyPr/>
          <a:lstStyle/>
          <a:p>
            <a:pPr>
              <a:lnSpc>
                <a:spcPct val="90000"/>
              </a:lnSpc>
            </a:pPr>
            <a:r>
              <a:rPr lang="en-US"/>
              <a:t>The freedom of the requirements writer is limited by a predefined template for requirements.</a:t>
            </a:r>
          </a:p>
          <a:p>
            <a:pPr>
              <a:lnSpc>
                <a:spcPct val="90000"/>
              </a:lnSpc>
            </a:pPr>
            <a:r>
              <a:rPr lang="en-US"/>
              <a:t>All requirements are written in a standard way.</a:t>
            </a:r>
          </a:p>
          <a:p>
            <a:pPr>
              <a:lnSpc>
                <a:spcPct val="90000"/>
              </a:lnSpc>
            </a:pPr>
            <a:r>
              <a:rPr lang="en-US"/>
              <a:t>The terminology used in the description may be limited.</a:t>
            </a:r>
          </a:p>
          <a:p>
            <a:pPr>
              <a:lnSpc>
                <a:spcPct val="90000"/>
              </a:lnSpc>
            </a:pPr>
            <a:r>
              <a:rPr lang="en-US"/>
              <a:t>The advantage is that the most of the expressiveness of natural language is maintained but a degree of uniformity is imposed on the specification.</a:t>
            </a:r>
          </a:p>
        </p:txBody>
      </p:sp>
      <p:sp>
        <p:nvSpPr>
          <p:cNvPr id="4" name="Slide Number Placeholder 5"/>
          <p:cNvSpPr>
            <a:spLocks noGrp="1"/>
          </p:cNvSpPr>
          <p:nvPr>
            <p:ph type="sldNum" sz="quarter" idx="12"/>
          </p:nvPr>
        </p:nvSpPr>
        <p:spPr/>
        <p:txBody>
          <a:bodyPr/>
          <a:lstStyle/>
          <a:p>
            <a:fld id="{5E7F36AD-A766-4839-978D-0339B5385AC3}" type="slidenum">
              <a:rPr lang="en-US" altLang="zh-TW"/>
              <a:pPr/>
              <a:t>23</a:t>
            </a:fld>
            <a:endParaRPr lang="en-US" altLang="zh-TW"/>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ln/>
        </p:spPr>
        <p:txBody>
          <a:bodyPr lIns="90487" tIns="44450" rIns="90487" bIns="44450"/>
          <a:lstStyle/>
          <a:p>
            <a:r>
              <a:rPr lang="en-GB" altLang="zh-TW"/>
              <a:t>Form-based specifications</a:t>
            </a:r>
          </a:p>
        </p:txBody>
      </p:sp>
      <p:sp>
        <p:nvSpPr>
          <p:cNvPr id="67587" name="Rectangle 3"/>
          <p:cNvSpPr>
            <a:spLocks noGrp="1" noChangeArrowheads="1"/>
          </p:cNvSpPr>
          <p:nvPr>
            <p:ph idx="1"/>
          </p:nvPr>
        </p:nvSpPr>
        <p:spPr>
          <a:noFill/>
          <a:ln/>
        </p:spPr>
        <p:txBody>
          <a:bodyPr lIns="90487" tIns="44450" rIns="90487" bIns="44450"/>
          <a:lstStyle/>
          <a:p>
            <a:r>
              <a:rPr lang="en-GB" altLang="zh-TW"/>
              <a:t>Definition of the function or entity.</a:t>
            </a:r>
          </a:p>
          <a:p>
            <a:r>
              <a:rPr lang="en-GB" altLang="zh-TW"/>
              <a:t>Description of inputs and where they come from.</a:t>
            </a:r>
          </a:p>
          <a:p>
            <a:r>
              <a:rPr lang="en-GB" altLang="zh-TW"/>
              <a:t>Description of outputs and where they go to.</a:t>
            </a:r>
          </a:p>
          <a:p>
            <a:r>
              <a:rPr lang="en-GB" altLang="zh-TW"/>
              <a:t>Indication of other entities required.</a:t>
            </a:r>
          </a:p>
          <a:p>
            <a:r>
              <a:rPr lang="en-GB" altLang="zh-TW"/>
              <a:t>Pre and post conditions (if appropriate).</a:t>
            </a:r>
          </a:p>
          <a:p>
            <a:r>
              <a:rPr lang="en-GB" altLang="zh-TW"/>
              <a:t>The side effects (if any) of the function.</a:t>
            </a:r>
          </a:p>
        </p:txBody>
      </p:sp>
      <p:sp>
        <p:nvSpPr>
          <p:cNvPr id="4" name="Slide Number Placeholder 5"/>
          <p:cNvSpPr>
            <a:spLocks noGrp="1"/>
          </p:cNvSpPr>
          <p:nvPr>
            <p:ph type="sldNum" sz="quarter" idx="12"/>
          </p:nvPr>
        </p:nvSpPr>
        <p:spPr/>
        <p:txBody>
          <a:bodyPr/>
          <a:lstStyle/>
          <a:p>
            <a:fld id="{2E76B460-19CE-4947-8144-546B613D9371}" type="slidenum">
              <a:rPr lang="en-US" altLang="zh-TW"/>
              <a:pPr/>
              <a:t>24</a:t>
            </a:fld>
            <a:endParaRPr lang="en-US" altLang="zh-TW"/>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Graphical models</a:t>
            </a:r>
          </a:p>
        </p:txBody>
      </p:sp>
      <p:sp>
        <p:nvSpPr>
          <p:cNvPr id="80899" name="Rectangle 3"/>
          <p:cNvSpPr>
            <a:spLocks noGrp="1" noChangeArrowheads="1"/>
          </p:cNvSpPr>
          <p:nvPr>
            <p:ph idx="1"/>
          </p:nvPr>
        </p:nvSpPr>
        <p:spPr/>
        <p:txBody>
          <a:bodyPr/>
          <a:lstStyle/>
          <a:p>
            <a:r>
              <a:rPr lang="en-US"/>
              <a:t>Graphical models are most useful when you need to show how state changes or where you need to describe a sequence of actions.</a:t>
            </a:r>
          </a:p>
          <a:p>
            <a:r>
              <a:rPr lang="en-US"/>
              <a:t>Different graphical models are explained in Chapter 8.</a:t>
            </a:r>
          </a:p>
        </p:txBody>
      </p:sp>
      <p:sp>
        <p:nvSpPr>
          <p:cNvPr id="4" name="Slide Number Placeholder 5"/>
          <p:cNvSpPr>
            <a:spLocks noGrp="1"/>
          </p:cNvSpPr>
          <p:nvPr>
            <p:ph type="sldNum" sz="quarter" idx="12"/>
          </p:nvPr>
        </p:nvSpPr>
        <p:spPr/>
        <p:txBody>
          <a:bodyPr/>
          <a:lstStyle/>
          <a:p>
            <a:fld id="{C16B2A53-B624-4AC7-A6AA-EB13B9BBD6EB}" type="slidenum">
              <a:rPr lang="en-US" altLang="zh-TW"/>
              <a:pPr/>
              <a:t>25</a:t>
            </a:fld>
            <a:endParaRPr lang="en-US" altLang="zh-TW"/>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r>
              <a:rPr lang="en-GB" altLang="zh-TW" sz="3800"/>
              <a:t>Sequence diagram of ATM withdrawal</a:t>
            </a:r>
            <a:endParaRPr lang="en-GB" altLang="zh-TW"/>
          </a:p>
        </p:txBody>
      </p:sp>
      <p:sp>
        <p:nvSpPr>
          <p:cNvPr id="5" name="Slide Number Placeholder 5"/>
          <p:cNvSpPr>
            <a:spLocks noGrp="1"/>
          </p:cNvSpPr>
          <p:nvPr>
            <p:ph type="sldNum" sz="quarter" idx="12"/>
          </p:nvPr>
        </p:nvSpPr>
        <p:spPr/>
        <p:txBody>
          <a:bodyPr/>
          <a:lstStyle/>
          <a:p>
            <a:fld id="{FCBE6349-FB37-4023-B7F4-0E7497FFD733}" type="slidenum">
              <a:rPr lang="en-US" altLang="zh-TW"/>
              <a:pPr/>
              <a:t>26</a:t>
            </a:fld>
            <a:endParaRPr lang="en-US" altLang="zh-TW"/>
          </a:p>
        </p:txBody>
      </p:sp>
      <p:sp>
        <p:nvSpPr>
          <p:cNvPr id="70666" name="Rectangle 10"/>
          <p:cNvSpPr>
            <a:spLocks noChangeArrowheads="1"/>
          </p:cNvSpPr>
          <p:nvPr/>
        </p:nvSpPr>
        <p:spPr bwMode="auto">
          <a:xfrm>
            <a:off x="2505075" y="1125538"/>
            <a:ext cx="5410200" cy="5029200"/>
          </a:xfrm>
          <a:prstGeom prst="rect">
            <a:avLst/>
          </a:prstGeom>
          <a:solidFill>
            <a:srgbClr val="CCFFFF"/>
          </a:solidFill>
          <a:ln w="12700">
            <a:noFill/>
            <a:miter lim="800000"/>
            <a:headEnd/>
            <a:tailEnd/>
          </a:ln>
          <a:effectLst/>
        </p:spPr>
        <p:txBody>
          <a:bodyPr wrap="none" anchor="ctr"/>
          <a:lstStyle/>
          <a:p>
            <a:endParaRPr lang="en-US"/>
          </a:p>
        </p:txBody>
      </p:sp>
      <p:pic>
        <p:nvPicPr>
          <p:cNvPr id="70665" name="Picture 9"/>
          <p:cNvPicPr>
            <a:picLocks noChangeAspect="1" noChangeArrowheads="1"/>
          </p:cNvPicPr>
          <p:nvPr/>
        </p:nvPicPr>
        <p:blipFill>
          <a:blip r:embed="rId2"/>
          <a:srcRect/>
          <a:stretch>
            <a:fillRect/>
          </a:stretch>
        </p:blipFill>
        <p:spPr bwMode="auto">
          <a:xfrm>
            <a:off x="3152775" y="1341438"/>
            <a:ext cx="3862388" cy="47879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ltLang="zh-TW"/>
              <a:t>PDL interface description</a:t>
            </a:r>
          </a:p>
        </p:txBody>
      </p:sp>
      <p:sp>
        <p:nvSpPr>
          <p:cNvPr id="5" name="Slide Number Placeholder 5"/>
          <p:cNvSpPr>
            <a:spLocks noGrp="1"/>
          </p:cNvSpPr>
          <p:nvPr>
            <p:ph type="sldNum" sz="quarter" idx="12"/>
          </p:nvPr>
        </p:nvSpPr>
        <p:spPr/>
        <p:txBody>
          <a:bodyPr/>
          <a:lstStyle/>
          <a:p>
            <a:fld id="{C35D8FE4-81E9-41DB-830E-FE18FBD19FCC}" type="slidenum">
              <a:rPr lang="en-US" altLang="zh-TW"/>
              <a:pPr/>
              <a:t>27</a:t>
            </a:fld>
            <a:endParaRPr lang="en-US" altLang="zh-TW"/>
          </a:p>
        </p:txBody>
      </p:sp>
      <p:sp>
        <p:nvSpPr>
          <p:cNvPr id="73733" name="Rectangle 5"/>
          <p:cNvSpPr>
            <a:spLocks noChangeArrowheads="1"/>
          </p:cNvSpPr>
          <p:nvPr/>
        </p:nvSpPr>
        <p:spPr bwMode="auto">
          <a:xfrm>
            <a:off x="838200" y="1676400"/>
            <a:ext cx="8382000" cy="4572000"/>
          </a:xfrm>
          <a:prstGeom prst="rect">
            <a:avLst/>
          </a:prstGeom>
          <a:solidFill>
            <a:srgbClr val="CCFFFF"/>
          </a:solidFill>
          <a:ln w="12700">
            <a:noFill/>
            <a:miter lim="800000"/>
            <a:headEnd/>
            <a:tailEnd/>
          </a:ln>
          <a:effectLst/>
        </p:spPr>
        <p:txBody>
          <a:bodyPr wrap="none" anchor="ctr"/>
          <a:lstStyle/>
          <a:p>
            <a:endParaRPr lang="en-US"/>
          </a:p>
        </p:txBody>
      </p:sp>
      <p:graphicFrame>
        <p:nvGraphicFramePr>
          <p:cNvPr id="73736" name="Object 8"/>
          <p:cNvGraphicFramePr>
            <a:graphicFrameLocks noChangeAspect="1"/>
          </p:cNvGraphicFramePr>
          <p:nvPr/>
        </p:nvGraphicFramePr>
        <p:xfrm>
          <a:off x="1220788" y="1981200"/>
          <a:ext cx="7618412" cy="3473450"/>
        </p:xfrm>
        <a:graphic>
          <a:graphicData uri="http://schemas.openxmlformats.org/presentationml/2006/ole">
            <p:oleObj spid="_x0000_s73736" name="Document" r:id="rId3" imgW="4178808" imgH="1905000" progId="Word.Document.8">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altLang="zh-TW"/>
              <a:t>The requirements document</a:t>
            </a:r>
          </a:p>
        </p:txBody>
      </p:sp>
      <p:sp>
        <p:nvSpPr>
          <p:cNvPr id="16387" name="Rectangle 3"/>
          <p:cNvSpPr>
            <a:spLocks noGrp="1" noChangeArrowheads="1"/>
          </p:cNvSpPr>
          <p:nvPr>
            <p:ph idx="1"/>
          </p:nvPr>
        </p:nvSpPr>
        <p:spPr>
          <a:noFill/>
          <a:ln/>
        </p:spPr>
        <p:txBody>
          <a:bodyPr lIns="90487" tIns="44450" rIns="90487" bIns="44450"/>
          <a:lstStyle/>
          <a:p>
            <a:r>
              <a:rPr lang="en-GB" altLang="zh-TW"/>
              <a:t>The requirements document is the official statement of what is required of the system developers.</a:t>
            </a:r>
          </a:p>
          <a:p>
            <a:r>
              <a:rPr lang="en-GB" altLang="zh-TW"/>
              <a:t>Should include both a definition of user requirements and a specification of the system requirements.</a:t>
            </a:r>
          </a:p>
          <a:p>
            <a:r>
              <a:rPr lang="en-GB" altLang="zh-TW"/>
              <a:t>It is NOT a design document. As far as possible, it should set of WHAT the system should do rather than HOW it should do it</a:t>
            </a:r>
          </a:p>
        </p:txBody>
      </p:sp>
      <p:sp>
        <p:nvSpPr>
          <p:cNvPr id="4" name="Slide Number Placeholder 5"/>
          <p:cNvSpPr>
            <a:spLocks noGrp="1"/>
          </p:cNvSpPr>
          <p:nvPr>
            <p:ph type="sldNum" sz="quarter" idx="12"/>
          </p:nvPr>
        </p:nvSpPr>
        <p:spPr/>
        <p:txBody>
          <a:bodyPr/>
          <a:lstStyle/>
          <a:p>
            <a:fld id="{5963160C-53F6-46A1-8899-56A10798BF70}" type="slidenum">
              <a:rPr lang="en-US" altLang="zh-TW"/>
              <a:pPr/>
              <a:t>28</a:t>
            </a:fld>
            <a:endParaRPr lang="en-US" altLang="zh-TW"/>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8" name="Rectangle 6"/>
          <p:cNvSpPr>
            <a:spLocks noGrp="1" noChangeArrowheads="1"/>
          </p:cNvSpPr>
          <p:nvPr>
            <p:ph type="title"/>
          </p:nvPr>
        </p:nvSpPr>
        <p:spPr/>
        <p:txBody>
          <a:bodyPr>
            <a:normAutofit fontScale="90000"/>
          </a:bodyPr>
          <a:lstStyle/>
          <a:p>
            <a:r>
              <a:rPr lang="en-US"/>
              <a:t>Users of a requirements document</a:t>
            </a:r>
          </a:p>
        </p:txBody>
      </p:sp>
      <p:sp>
        <p:nvSpPr>
          <p:cNvPr id="5" name="Slide Number Placeholder 5"/>
          <p:cNvSpPr>
            <a:spLocks noGrp="1"/>
          </p:cNvSpPr>
          <p:nvPr>
            <p:ph type="sldNum" sz="quarter" idx="12"/>
          </p:nvPr>
        </p:nvSpPr>
        <p:spPr/>
        <p:txBody>
          <a:bodyPr/>
          <a:lstStyle/>
          <a:p>
            <a:fld id="{C3AC907C-20F8-4C9B-A808-54A8AFC54B41}" type="slidenum">
              <a:rPr lang="en-US" altLang="zh-TW"/>
              <a:pPr/>
              <a:t>29</a:t>
            </a:fld>
            <a:endParaRPr lang="en-US" altLang="zh-TW"/>
          </a:p>
        </p:txBody>
      </p:sp>
      <p:sp>
        <p:nvSpPr>
          <p:cNvPr id="74760" name="Rectangle 8"/>
          <p:cNvSpPr>
            <a:spLocks noChangeArrowheads="1"/>
          </p:cNvSpPr>
          <p:nvPr/>
        </p:nvSpPr>
        <p:spPr bwMode="auto">
          <a:xfrm>
            <a:off x="2000250" y="1341438"/>
            <a:ext cx="5562600" cy="4648200"/>
          </a:xfrm>
          <a:prstGeom prst="rect">
            <a:avLst/>
          </a:prstGeom>
          <a:solidFill>
            <a:srgbClr val="CCFFFF"/>
          </a:solidFill>
          <a:ln w="12700">
            <a:noFill/>
            <a:miter lim="800000"/>
            <a:headEnd/>
            <a:tailEnd/>
          </a:ln>
          <a:effectLst/>
        </p:spPr>
        <p:txBody>
          <a:bodyPr wrap="none" anchor="ctr"/>
          <a:lstStyle/>
          <a:p>
            <a:endParaRPr lang="en-US"/>
          </a:p>
        </p:txBody>
      </p:sp>
      <p:pic>
        <p:nvPicPr>
          <p:cNvPr id="74761" name="Picture 9"/>
          <p:cNvPicPr>
            <a:picLocks noChangeAspect="1" noChangeArrowheads="1"/>
          </p:cNvPicPr>
          <p:nvPr/>
        </p:nvPicPr>
        <p:blipFill>
          <a:blip r:embed="rId2"/>
          <a:srcRect/>
          <a:stretch>
            <a:fillRect/>
          </a:stretch>
        </p:blipFill>
        <p:spPr bwMode="auto">
          <a:xfrm>
            <a:off x="3081338" y="1484313"/>
            <a:ext cx="3457575" cy="4419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487" tIns="44450" rIns="90487" bIns="44450"/>
          <a:lstStyle/>
          <a:p>
            <a:r>
              <a:rPr lang="en-GB" altLang="zh-TW"/>
              <a:t>What is a requirement?</a:t>
            </a:r>
          </a:p>
        </p:txBody>
      </p:sp>
      <p:sp>
        <p:nvSpPr>
          <p:cNvPr id="8195" name="Rectangle 3"/>
          <p:cNvSpPr>
            <a:spLocks noGrp="1" noChangeArrowheads="1"/>
          </p:cNvSpPr>
          <p:nvPr>
            <p:ph idx="1"/>
          </p:nvPr>
        </p:nvSpPr>
        <p:spPr>
          <a:noFill/>
          <a:ln/>
        </p:spPr>
        <p:txBody>
          <a:bodyPr lIns="90487" tIns="44450" rIns="90487" bIns="44450"/>
          <a:lstStyle/>
          <a:p>
            <a:pPr>
              <a:lnSpc>
                <a:spcPct val="90000"/>
              </a:lnSpc>
            </a:pPr>
            <a:r>
              <a:rPr lang="en-GB" altLang="zh-TW"/>
              <a:t>It may range from a high-level abstract statement of a service or of a system constraint to a detailed mathematical functional specification.</a:t>
            </a:r>
          </a:p>
          <a:p>
            <a:pPr>
              <a:lnSpc>
                <a:spcPct val="90000"/>
              </a:lnSpc>
            </a:pPr>
            <a:r>
              <a:rPr lang="en-GB" altLang="zh-TW"/>
              <a:t>This is inevitable as requirements may serve a dual function</a:t>
            </a:r>
          </a:p>
          <a:p>
            <a:pPr lvl="1">
              <a:lnSpc>
                <a:spcPct val="90000"/>
              </a:lnSpc>
            </a:pPr>
            <a:r>
              <a:rPr lang="en-GB" altLang="zh-TW"/>
              <a:t>May be the basis for a bid for a contract - therefore must be open to interpretation;</a:t>
            </a:r>
          </a:p>
          <a:p>
            <a:pPr lvl="1">
              <a:lnSpc>
                <a:spcPct val="90000"/>
              </a:lnSpc>
            </a:pPr>
            <a:r>
              <a:rPr lang="en-GB" altLang="zh-TW"/>
              <a:t>May be the basis for the contract itself - therefore must be defined in detail;</a:t>
            </a:r>
          </a:p>
          <a:p>
            <a:pPr lvl="1">
              <a:lnSpc>
                <a:spcPct val="90000"/>
              </a:lnSpc>
            </a:pPr>
            <a:r>
              <a:rPr lang="en-GB" altLang="zh-TW"/>
              <a:t>Both these statements may be called requirements.</a:t>
            </a:r>
          </a:p>
        </p:txBody>
      </p:sp>
      <p:sp>
        <p:nvSpPr>
          <p:cNvPr id="4" name="Slide Number Placeholder 5"/>
          <p:cNvSpPr>
            <a:spLocks noGrp="1"/>
          </p:cNvSpPr>
          <p:nvPr>
            <p:ph type="sldNum" sz="quarter" idx="12"/>
          </p:nvPr>
        </p:nvSpPr>
        <p:spPr/>
        <p:txBody>
          <a:bodyPr/>
          <a:lstStyle/>
          <a:p>
            <a:fld id="{D41511CC-D05F-47F3-9800-E3EEB745901D}" type="slidenum">
              <a:rPr lang="en-US" altLang="zh-TW"/>
              <a:pPr/>
              <a:t>3</a:t>
            </a:fld>
            <a:endParaRPr lang="en-US" altLang="zh-TW"/>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0487" tIns="44450" rIns="90487" bIns="44450"/>
          <a:lstStyle/>
          <a:p>
            <a:r>
              <a:rPr lang="en-GB" altLang="zh-TW"/>
              <a:t>IEEE requirements standard</a:t>
            </a:r>
          </a:p>
        </p:txBody>
      </p:sp>
      <p:sp>
        <p:nvSpPr>
          <p:cNvPr id="18435" name="Rectangle 3"/>
          <p:cNvSpPr>
            <a:spLocks noGrp="1" noChangeArrowheads="1"/>
          </p:cNvSpPr>
          <p:nvPr>
            <p:ph idx="1"/>
          </p:nvPr>
        </p:nvSpPr>
        <p:spPr>
          <a:noFill/>
          <a:ln/>
        </p:spPr>
        <p:txBody>
          <a:bodyPr lIns="90487" tIns="44450" rIns="90487" bIns="44450"/>
          <a:lstStyle/>
          <a:p>
            <a:r>
              <a:rPr lang="en-GB" altLang="zh-TW"/>
              <a:t>Defines a generic structure for a requirements document that must be instantiated for each specific system. </a:t>
            </a:r>
          </a:p>
          <a:p>
            <a:pPr lvl="1"/>
            <a:r>
              <a:rPr lang="en-GB" altLang="zh-TW"/>
              <a:t>Introduction.</a:t>
            </a:r>
          </a:p>
          <a:p>
            <a:pPr lvl="1"/>
            <a:r>
              <a:rPr lang="en-GB" altLang="zh-TW"/>
              <a:t>General description.</a:t>
            </a:r>
          </a:p>
          <a:p>
            <a:pPr lvl="1"/>
            <a:r>
              <a:rPr lang="en-GB" altLang="zh-TW"/>
              <a:t>Specific requirements.</a:t>
            </a:r>
          </a:p>
          <a:p>
            <a:pPr lvl="1"/>
            <a:r>
              <a:rPr lang="en-GB" altLang="zh-TW"/>
              <a:t>Appendices.</a:t>
            </a:r>
          </a:p>
          <a:p>
            <a:pPr lvl="1"/>
            <a:r>
              <a:rPr lang="en-GB" altLang="zh-TW"/>
              <a:t>Index.</a:t>
            </a:r>
          </a:p>
          <a:p>
            <a:pPr>
              <a:buFont typeface="Wingdings" pitchFamily="2" charset="2"/>
              <a:buNone/>
            </a:pPr>
            <a:endParaRPr lang="zh-TW" altLang="en-GB"/>
          </a:p>
        </p:txBody>
      </p:sp>
      <p:sp>
        <p:nvSpPr>
          <p:cNvPr id="4" name="Slide Number Placeholder 5"/>
          <p:cNvSpPr>
            <a:spLocks noGrp="1"/>
          </p:cNvSpPr>
          <p:nvPr>
            <p:ph type="sldNum" sz="quarter" idx="12"/>
          </p:nvPr>
        </p:nvSpPr>
        <p:spPr/>
        <p:txBody>
          <a:bodyPr/>
          <a:lstStyle/>
          <a:p>
            <a:fld id="{002F6244-7C0F-4F9D-8BE0-3FA32945BC43}" type="slidenum">
              <a:rPr lang="en-US" altLang="zh-TW"/>
              <a:pPr/>
              <a:t>30</a:t>
            </a:fld>
            <a:endParaRPr lang="en-US" altLang="zh-TW"/>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GB" altLang="zh-TW"/>
              <a:t>Requirements document structure</a:t>
            </a:r>
          </a:p>
        </p:txBody>
      </p:sp>
      <p:sp>
        <p:nvSpPr>
          <p:cNvPr id="75779" name="Rectangle 3"/>
          <p:cNvSpPr>
            <a:spLocks noGrp="1" noChangeArrowheads="1"/>
          </p:cNvSpPr>
          <p:nvPr>
            <p:ph idx="1"/>
          </p:nvPr>
        </p:nvSpPr>
        <p:spPr>
          <a:xfrm>
            <a:off x="560388" y="1600200"/>
            <a:ext cx="8850312" cy="4530725"/>
          </a:xfrm>
        </p:spPr>
        <p:txBody>
          <a:bodyPr/>
          <a:lstStyle/>
          <a:p>
            <a:pPr>
              <a:lnSpc>
                <a:spcPct val="90000"/>
              </a:lnSpc>
            </a:pPr>
            <a:r>
              <a:rPr lang="en-GB" altLang="zh-TW" sz="2600"/>
              <a:t>Preface</a:t>
            </a:r>
          </a:p>
          <a:p>
            <a:pPr>
              <a:lnSpc>
                <a:spcPct val="90000"/>
              </a:lnSpc>
            </a:pPr>
            <a:r>
              <a:rPr lang="en-GB" altLang="zh-TW" sz="2600"/>
              <a:t>Introduction</a:t>
            </a:r>
          </a:p>
          <a:p>
            <a:pPr>
              <a:lnSpc>
                <a:spcPct val="90000"/>
              </a:lnSpc>
            </a:pPr>
            <a:r>
              <a:rPr lang="en-GB" altLang="zh-TW" sz="2600"/>
              <a:t>Glossary</a:t>
            </a:r>
          </a:p>
          <a:p>
            <a:pPr>
              <a:lnSpc>
                <a:spcPct val="90000"/>
              </a:lnSpc>
            </a:pPr>
            <a:r>
              <a:rPr lang="en-GB" altLang="zh-TW" sz="2600"/>
              <a:t>User requirements definition</a:t>
            </a:r>
          </a:p>
          <a:p>
            <a:pPr>
              <a:lnSpc>
                <a:spcPct val="90000"/>
              </a:lnSpc>
            </a:pPr>
            <a:r>
              <a:rPr lang="en-GB" altLang="zh-TW" sz="2600"/>
              <a:t>System architecture</a:t>
            </a:r>
          </a:p>
          <a:p>
            <a:pPr>
              <a:lnSpc>
                <a:spcPct val="90000"/>
              </a:lnSpc>
            </a:pPr>
            <a:r>
              <a:rPr lang="en-GB" altLang="zh-TW" sz="2600"/>
              <a:t>System requirements specification</a:t>
            </a:r>
          </a:p>
          <a:p>
            <a:pPr>
              <a:lnSpc>
                <a:spcPct val="90000"/>
              </a:lnSpc>
            </a:pPr>
            <a:r>
              <a:rPr lang="en-GB" altLang="zh-TW" sz="2600"/>
              <a:t>System models</a:t>
            </a:r>
          </a:p>
          <a:p>
            <a:pPr>
              <a:lnSpc>
                <a:spcPct val="90000"/>
              </a:lnSpc>
            </a:pPr>
            <a:r>
              <a:rPr lang="en-GB" altLang="zh-TW" sz="2600"/>
              <a:t>System evolution</a:t>
            </a:r>
          </a:p>
          <a:p>
            <a:pPr>
              <a:lnSpc>
                <a:spcPct val="90000"/>
              </a:lnSpc>
            </a:pPr>
            <a:r>
              <a:rPr lang="en-GB" altLang="zh-TW" sz="2600"/>
              <a:t>Appendices</a:t>
            </a:r>
          </a:p>
          <a:p>
            <a:pPr>
              <a:lnSpc>
                <a:spcPct val="90000"/>
              </a:lnSpc>
            </a:pPr>
            <a:r>
              <a:rPr lang="en-GB" altLang="zh-TW" sz="2600"/>
              <a:t>Index</a:t>
            </a:r>
          </a:p>
        </p:txBody>
      </p:sp>
      <p:sp>
        <p:nvSpPr>
          <p:cNvPr id="4" name="Slide Number Placeholder 5"/>
          <p:cNvSpPr>
            <a:spLocks noGrp="1"/>
          </p:cNvSpPr>
          <p:nvPr>
            <p:ph type="sldNum" sz="quarter" idx="12"/>
          </p:nvPr>
        </p:nvSpPr>
        <p:spPr/>
        <p:txBody>
          <a:bodyPr/>
          <a:lstStyle/>
          <a:p>
            <a:fld id="{07BBCD62-9E98-4CCE-93EB-AC09F062240C}" type="slidenum">
              <a:rPr lang="en-US" altLang="zh-TW"/>
              <a:pPr/>
              <a:t>31</a:t>
            </a:fld>
            <a:endParaRPr lang="en-US" altLang="zh-TW"/>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14" name="Rectangle 18"/>
          <p:cNvSpPr>
            <a:spLocks noGrp="1" noChangeArrowheads="1"/>
          </p:cNvSpPr>
          <p:nvPr>
            <p:ph type="title"/>
          </p:nvPr>
        </p:nvSpPr>
        <p:spPr>
          <a:xfrm>
            <a:off x="488950" y="260350"/>
            <a:ext cx="8856663" cy="865188"/>
          </a:xfrm>
        </p:spPr>
        <p:txBody>
          <a:bodyPr/>
          <a:lstStyle/>
          <a:p>
            <a:r>
              <a:rPr lang="en-US" altLang="zh-TW"/>
              <a:t>Requirements analysis process</a:t>
            </a:r>
          </a:p>
        </p:txBody>
      </p:sp>
      <p:sp>
        <p:nvSpPr>
          <p:cNvPr id="19" name="Slide Number Placeholder 5"/>
          <p:cNvSpPr>
            <a:spLocks noGrp="1"/>
          </p:cNvSpPr>
          <p:nvPr>
            <p:ph type="sldNum" sz="quarter" idx="12"/>
          </p:nvPr>
        </p:nvSpPr>
        <p:spPr/>
        <p:txBody>
          <a:bodyPr/>
          <a:lstStyle/>
          <a:p>
            <a:fld id="{BD7836CC-B6D2-4697-B47C-11F4956479B8}" type="slidenum">
              <a:rPr lang="en-US" altLang="zh-TW"/>
              <a:pPr/>
              <a:t>32</a:t>
            </a:fld>
            <a:endParaRPr lang="en-US" altLang="zh-TW"/>
          </a:p>
        </p:txBody>
      </p:sp>
      <p:sp>
        <p:nvSpPr>
          <p:cNvPr id="106498" name="AutoShape 2"/>
          <p:cNvSpPr>
            <a:spLocks noChangeArrowheads="1"/>
          </p:cNvSpPr>
          <p:nvPr/>
        </p:nvSpPr>
        <p:spPr bwMode="auto">
          <a:xfrm>
            <a:off x="4319588" y="1541463"/>
            <a:ext cx="2133600" cy="1171575"/>
          </a:xfrm>
          <a:prstGeom prst="homePlate">
            <a:avLst>
              <a:gd name="adj" fmla="val 60705"/>
            </a:avLst>
          </a:prstGeom>
          <a:solidFill>
            <a:srgbClr val="CF0E30"/>
          </a:solidFill>
          <a:ln w="25400">
            <a:noFill/>
            <a:miter lim="800000"/>
            <a:headEnd/>
            <a:tailEnd/>
          </a:ln>
          <a:effectLst>
            <a:outerShdw dist="107763" dir="2700000" algn="ctr" rotWithShape="0">
              <a:schemeClr val="bg2"/>
            </a:outerShdw>
          </a:effectLst>
        </p:spPr>
        <p:txBody>
          <a:bodyPr wrap="none" anchor="ctr"/>
          <a:lstStyle/>
          <a:p>
            <a:endParaRPr lang="en-US"/>
          </a:p>
        </p:txBody>
      </p:sp>
      <p:sp>
        <p:nvSpPr>
          <p:cNvPr id="106499" name="AutoShape 3"/>
          <p:cNvSpPr>
            <a:spLocks noChangeArrowheads="1"/>
          </p:cNvSpPr>
          <p:nvPr/>
        </p:nvSpPr>
        <p:spPr bwMode="auto">
          <a:xfrm>
            <a:off x="4360863" y="4484688"/>
            <a:ext cx="2133600" cy="1171575"/>
          </a:xfrm>
          <a:prstGeom prst="homePlate">
            <a:avLst>
              <a:gd name="adj" fmla="val 60705"/>
            </a:avLst>
          </a:prstGeom>
          <a:solidFill>
            <a:srgbClr val="E5405D"/>
          </a:solidFill>
          <a:ln w="25400">
            <a:noFill/>
            <a:miter lim="800000"/>
            <a:headEnd/>
            <a:tailEnd/>
          </a:ln>
          <a:effectLst>
            <a:outerShdw dist="107763" dir="2700000" algn="ctr" rotWithShape="0">
              <a:schemeClr val="bg2"/>
            </a:outerShdw>
          </a:effectLst>
        </p:spPr>
        <p:txBody>
          <a:bodyPr wrap="none" anchor="ctr"/>
          <a:lstStyle/>
          <a:p>
            <a:endParaRPr lang="en-US"/>
          </a:p>
        </p:txBody>
      </p:sp>
      <p:sp>
        <p:nvSpPr>
          <p:cNvPr id="106500" name="Freeform 4"/>
          <p:cNvSpPr>
            <a:spLocks/>
          </p:cNvSpPr>
          <p:nvPr/>
        </p:nvSpPr>
        <p:spPr bwMode="auto">
          <a:xfrm>
            <a:off x="1238250" y="2641600"/>
            <a:ext cx="2257425" cy="2001838"/>
          </a:xfrm>
          <a:custGeom>
            <a:avLst/>
            <a:gdLst/>
            <a:ahLst/>
            <a:cxnLst>
              <a:cxn ang="0">
                <a:pos x="560" y="8"/>
              </a:cxn>
              <a:cxn ang="0">
                <a:pos x="496" y="0"/>
              </a:cxn>
              <a:cxn ang="0">
                <a:pos x="432" y="0"/>
              </a:cxn>
              <a:cxn ang="0">
                <a:pos x="368" y="24"/>
              </a:cxn>
              <a:cxn ang="0">
                <a:pos x="296" y="80"/>
              </a:cxn>
              <a:cxn ang="0">
                <a:pos x="232" y="128"/>
              </a:cxn>
              <a:cxn ang="0">
                <a:pos x="168" y="192"/>
              </a:cxn>
              <a:cxn ang="0">
                <a:pos x="128" y="272"/>
              </a:cxn>
              <a:cxn ang="0">
                <a:pos x="80" y="336"/>
              </a:cxn>
              <a:cxn ang="0">
                <a:pos x="40" y="400"/>
              </a:cxn>
              <a:cxn ang="0">
                <a:pos x="8" y="480"/>
              </a:cxn>
              <a:cxn ang="0">
                <a:pos x="0" y="544"/>
              </a:cxn>
              <a:cxn ang="0">
                <a:pos x="0" y="608"/>
              </a:cxn>
              <a:cxn ang="0">
                <a:pos x="8" y="672"/>
              </a:cxn>
              <a:cxn ang="0">
                <a:pos x="32" y="736"/>
              </a:cxn>
              <a:cxn ang="0">
                <a:pos x="56" y="800"/>
              </a:cxn>
              <a:cxn ang="0">
                <a:pos x="96" y="864"/>
              </a:cxn>
              <a:cxn ang="0">
                <a:pos x="168" y="920"/>
              </a:cxn>
              <a:cxn ang="0">
                <a:pos x="232" y="960"/>
              </a:cxn>
              <a:cxn ang="0">
                <a:pos x="296" y="992"/>
              </a:cxn>
              <a:cxn ang="0">
                <a:pos x="360" y="1032"/>
              </a:cxn>
              <a:cxn ang="0">
                <a:pos x="424" y="1096"/>
              </a:cxn>
              <a:cxn ang="0">
                <a:pos x="496" y="1120"/>
              </a:cxn>
              <a:cxn ang="0">
                <a:pos x="560" y="1112"/>
              </a:cxn>
              <a:cxn ang="0">
                <a:pos x="632" y="1072"/>
              </a:cxn>
              <a:cxn ang="0">
                <a:pos x="696" y="1032"/>
              </a:cxn>
              <a:cxn ang="0">
                <a:pos x="760" y="1008"/>
              </a:cxn>
              <a:cxn ang="0">
                <a:pos x="824" y="984"/>
              </a:cxn>
              <a:cxn ang="0">
                <a:pos x="888" y="976"/>
              </a:cxn>
              <a:cxn ang="0">
                <a:pos x="952" y="976"/>
              </a:cxn>
              <a:cxn ang="0">
                <a:pos x="1016" y="984"/>
              </a:cxn>
              <a:cxn ang="0">
                <a:pos x="1080" y="984"/>
              </a:cxn>
              <a:cxn ang="0">
                <a:pos x="1144" y="952"/>
              </a:cxn>
              <a:cxn ang="0">
                <a:pos x="1208" y="912"/>
              </a:cxn>
              <a:cxn ang="0">
                <a:pos x="1264" y="832"/>
              </a:cxn>
              <a:cxn ang="0">
                <a:pos x="1296" y="752"/>
              </a:cxn>
              <a:cxn ang="0">
                <a:pos x="1304" y="688"/>
              </a:cxn>
              <a:cxn ang="0">
                <a:pos x="1312" y="624"/>
              </a:cxn>
              <a:cxn ang="0">
                <a:pos x="1304" y="560"/>
              </a:cxn>
              <a:cxn ang="0">
                <a:pos x="1264" y="480"/>
              </a:cxn>
              <a:cxn ang="0">
                <a:pos x="1248" y="416"/>
              </a:cxn>
              <a:cxn ang="0">
                <a:pos x="1240" y="352"/>
              </a:cxn>
              <a:cxn ang="0">
                <a:pos x="1232" y="288"/>
              </a:cxn>
              <a:cxn ang="0">
                <a:pos x="1216" y="224"/>
              </a:cxn>
              <a:cxn ang="0">
                <a:pos x="1176" y="160"/>
              </a:cxn>
              <a:cxn ang="0">
                <a:pos x="1112" y="96"/>
              </a:cxn>
              <a:cxn ang="0">
                <a:pos x="1048" y="56"/>
              </a:cxn>
              <a:cxn ang="0">
                <a:pos x="976" y="48"/>
              </a:cxn>
              <a:cxn ang="0">
                <a:pos x="912" y="40"/>
              </a:cxn>
              <a:cxn ang="0">
                <a:pos x="848" y="40"/>
              </a:cxn>
              <a:cxn ang="0">
                <a:pos x="776" y="40"/>
              </a:cxn>
              <a:cxn ang="0">
                <a:pos x="704" y="40"/>
              </a:cxn>
              <a:cxn ang="0">
                <a:pos x="640" y="24"/>
              </a:cxn>
            </a:cxnLst>
            <a:rect l="0" t="0" r="r" b="b"/>
            <a:pathLst>
              <a:path w="1313" h="1121">
                <a:moveTo>
                  <a:pt x="608" y="16"/>
                </a:moveTo>
                <a:lnTo>
                  <a:pt x="592" y="16"/>
                </a:lnTo>
                <a:lnTo>
                  <a:pt x="576" y="8"/>
                </a:lnTo>
                <a:lnTo>
                  <a:pt x="560" y="8"/>
                </a:lnTo>
                <a:lnTo>
                  <a:pt x="544" y="0"/>
                </a:lnTo>
                <a:lnTo>
                  <a:pt x="528" y="0"/>
                </a:lnTo>
                <a:lnTo>
                  <a:pt x="512" y="0"/>
                </a:lnTo>
                <a:lnTo>
                  <a:pt x="496" y="0"/>
                </a:lnTo>
                <a:lnTo>
                  <a:pt x="480" y="0"/>
                </a:lnTo>
                <a:lnTo>
                  <a:pt x="464" y="0"/>
                </a:lnTo>
                <a:lnTo>
                  <a:pt x="448" y="0"/>
                </a:lnTo>
                <a:lnTo>
                  <a:pt x="432" y="0"/>
                </a:lnTo>
                <a:lnTo>
                  <a:pt x="416" y="0"/>
                </a:lnTo>
                <a:lnTo>
                  <a:pt x="400" y="16"/>
                </a:lnTo>
                <a:lnTo>
                  <a:pt x="384" y="16"/>
                </a:lnTo>
                <a:lnTo>
                  <a:pt x="368" y="24"/>
                </a:lnTo>
                <a:lnTo>
                  <a:pt x="352" y="32"/>
                </a:lnTo>
                <a:lnTo>
                  <a:pt x="336" y="40"/>
                </a:lnTo>
                <a:lnTo>
                  <a:pt x="320" y="56"/>
                </a:lnTo>
                <a:lnTo>
                  <a:pt x="296" y="80"/>
                </a:lnTo>
                <a:lnTo>
                  <a:pt x="280" y="96"/>
                </a:lnTo>
                <a:lnTo>
                  <a:pt x="264" y="104"/>
                </a:lnTo>
                <a:lnTo>
                  <a:pt x="248" y="120"/>
                </a:lnTo>
                <a:lnTo>
                  <a:pt x="232" y="128"/>
                </a:lnTo>
                <a:lnTo>
                  <a:pt x="216" y="144"/>
                </a:lnTo>
                <a:lnTo>
                  <a:pt x="200" y="152"/>
                </a:lnTo>
                <a:lnTo>
                  <a:pt x="184" y="176"/>
                </a:lnTo>
                <a:lnTo>
                  <a:pt x="168" y="192"/>
                </a:lnTo>
                <a:lnTo>
                  <a:pt x="160" y="208"/>
                </a:lnTo>
                <a:lnTo>
                  <a:pt x="144" y="224"/>
                </a:lnTo>
                <a:lnTo>
                  <a:pt x="144" y="240"/>
                </a:lnTo>
                <a:lnTo>
                  <a:pt x="128" y="272"/>
                </a:lnTo>
                <a:lnTo>
                  <a:pt x="112" y="288"/>
                </a:lnTo>
                <a:lnTo>
                  <a:pt x="112" y="304"/>
                </a:lnTo>
                <a:lnTo>
                  <a:pt x="96" y="320"/>
                </a:lnTo>
                <a:lnTo>
                  <a:pt x="80" y="336"/>
                </a:lnTo>
                <a:lnTo>
                  <a:pt x="64" y="352"/>
                </a:lnTo>
                <a:lnTo>
                  <a:pt x="48" y="368"/>
                </a:lnTo>
                <a:lnTo>
                  <a:pt x="48" y="384"/>
                </a:lnTo>
                <a:lnTo>
                  <a:pt x="40" y="400"/>
                </a:lnTo>
                <a:lnTo>
                  <a:pt x="32" y="416"/>
                </a:lnTo>
                <a:lnTo>
                  <a:pt x="24" y="432"/>
                </a:lnTo>
                <a:lnTo>
                  <a:pt x="24" y="448"/>
                </a:lnTo>
                <a:lnTo>
                  <a:pt x="8" y="480"/>
                </a:lnTo>
                <a:lnTo>
                  <a:pt x="8" y="496"/>
                </a:lnTo>
                <a:lnTo>
                  <a:pt x="8" y="512"/>
                </a:lnTo>
                <a:lnTo>
                  <a:pt x="0" y="528"/>
                </a:lnTo>
                <a:lnTo>
                  <a:pt x="0" y="544"/>
                </a:lnTo>
                <a:lnTo>
                  <a:pt x="0" y="560"/>
                </a:lnTo>
                <a:lnTo>
                  <a:pt x="0" y="576"/>
                </a:lnTo>
                <a:lnTo>
                  <a:pt x="0" y="592"/>
                </a:lnTo>
                <a:lnTo>
                  <a:pt x="0" y="608"/>
                </a:lnTo>
                <a:lnTo>
                  <a:pt x="8" y="624"/>
                </a:lnTo>
                <a:lnTo>
                  <a:pt x="8" y="640"/>
                </a:lnTo>
                <a:lnTo>
                  <a:pt x="8" y="656"/>
                </a:lnTo>
                <a:lnTo>
                  <a:pt x="8" y="672"/>
                </a:lnTo>
                <a:lnTo>
                  <a:pt x="16" y="688"/>
                </a:lnTo>
                <a:lnTo>
                  <a:pt x="16" y="704"/>
                </a:lnTo>
                <a:lnTo>
                  <a:pt x="16" y="720"/>
                </a:lnTo>
                <a:lnTo>
                  <a:pt x="32" y="736"/>
                </a:lnTo>
                <a:lnTo>
                  <a:pt x="32" y="752"/>
                </a:lnTo>
                <a:lnTo>
                  <a:pt x="40" y="768"/>
                </a:lnTo>
                <a:lnTo>
                  <a:pt x="56" y="784"/>
                </a:lnTo>
                <a:lnTo>
                  <a:pt x="56" y="800"/>
                </a:lnTo>
                <a:lnTo>
                  <a:pt x="72" y="816"/>
                </a:lnTo>
                <a:lnTo>
                  <a:pt x="72" y="832"/>
                </a:lnTo>
                <a:lnTo>
                  <a:pt x="80" y="848"/>
                </a:lnTo>
                <a:lnTo>
                  <a:pt x="96" y="864"/>
                </a:lnTo>
                <a:lnTo>
                  <a:pt x="112" y="880"/>
                </a:lnTo>
                <a:lnTo>
                  <a:pt x="136" y="896"/>
                </a:lnTo>
                <a:lnTo>
                  <a:pt x="152" y="912"/>
                </a:lnTo>
                <a:lnTo>
                  <a:pt x="168" y="920"/>
                </a:lnTo>
                <a:lnTo>
                  <a:pt x="184" y="936"/>
                </a:lnTo>
                <a:lnTo>
                  <a:pt x="200" y="944"/>
                </a:lnTo>
                <a:lnTo>
                  <a:pt x="216" y="952"/>
                </a:lnTo>
                <a:lnTo>
                  <a:pt x="232" y="960"/>
                </a:lnTo>
                <a:lnTo>
                  <a:pt x="248" y="968"/>
                </a:lnTo>
                <a:lnTo>
                  <a:pt x="264" y="976"/>
                </a:lnTo>
                <a:lnTo>
                  <a:pt x="280" y="992"/>
                </a:lnTo>
                <a:lnTo>
                  <a:pt x="296" y="992"/>
                </a:lnTo>
                <a:lnTo>
                  <a:pt x="312" y="1008"/>
                </a:lnTo>
                <a:lnTo>
                  <a:pt x="328" y="1016"/>
                </a:lnTo>
                <a:lnTo>
                  <a:pt x="344" y="1016"/>
                </a:lnTo>
                <a:lnTo>
                  <a:pt x="360" y="1032"/>
                </a:lnTo>
                <a:lnTo>
                  <a:pt x="376" y="1048"/>
                </a:lnTo>
                <a:lnTo>
                  <a:pt x="392" y="1064"/>
                </a:lnTo>
                <a:lnTo>
                  <a:pt x="408" y="1080"/>
                </a:lnTo>
                <a:lnTo>
                  <a:pt x="424" y="1096"/>
                </a:lnTo>
                <a:lnTo>
                  <a:pt x="448" y="1104"/>
                </a:lnTo>
                <a:lnTo>
                  <a:pt x="464" y="1112"/>
                </a:lnTo>
                <a:lnTo>
                  <a:pt x="480" y="1112"/>
                </a:lnTo>
                <a:lnTo>
                  <a:pt x="496" y="1120"/>
                </a:lnTo>
                <a:lnTo>
                  <a:pt x="512" y="1120"/>
                </a:lnTo>
                <a:lnTo>
                  <a:pt x="528" y="1120"/>
                </a:lnTo>
                <a:lnTo>
                  <a:pt x="544" y="1120"/>
                </a:lnTo>
                <a:lnTo>
                  <a:pt x="560" y="1112"/>
                </a:lnTo>
                <a:lnTo>
                  <a:pt x="576" y="1096"/>
                </a:lnTo>
                <a:lnTo>
                  <a:pt x="592" y="1096"/>
                </a:lnTo>
                <a:lnTo>
                  <a:pt x="608" y="1088"/>
                </a:lnTo>
                <a:lnTo>
                  <a:pt x="632" y="1072"/>
                </a:lnTo>
                <a:lnTo>
                  <a:pt x="648" y="1056"/>
                </a:lnTo>
                <a:lnTo>
                  <a:pt x="664" y="1048"/>
                </a:lnTo>
                <a:lnTo>
                  <a:pt x="680" y="1040"/>
                </a:lnTo>
                <a:lnTo>
                  <a:pt x="696" y="1032"/>
                </a:lnTo>
                <a:lnTo>
                  <a:pt x="712" y="1024"/>
                </a:lnTo>
                <a:lnTo>
                  <a:pt x="728" y="1024"/>
                </a:lnTo>
                <a:lnTo>
                  <a:pt x="744" y="1016"/>
                </a:lnTo>
                <a:lnTo>
                  <a:pt x="760" y="1008"/>
                </a:lnTo>
                <a:lnTo>
                  <a:pt x="776" y="1000"/>
                </a:lnTo>
                <a:lnTo>
                  <a:pt x="792" y="992"/>
                </a:lnTo>
                <a:lnTo>
                  <a:pt x="808" y="992"/>
                </a:lnTo>
                <a:lnTo>
                  <a:pt x="824" y="984"/>
                </a:lnTo>
                <a:lnTo>
                  <a:pt x="840" y="976"/>
                </a:lnTo>
                <a:lnTo>
                  <a:pt x="856" y="976"/>
                </a:lnTo>
                <a:lnTo>
                  <a:pt x="872" y="976"/>
                </a:lnTo>
                <a:lnTo>
                  <a:pt x="888" y="976"/>
                </a:lnTo>
                <a:lnTo>
                  <a:pt x="904" y="976"/>
                </a:lnTo>
                <a:lnTo>
                  <a:pt x="920" y="976"/>
                </a:lnTo>
                <a:lnTo>
                  <a:pt x="936" y="976"/>
                </a:lnTo>
                <a:lnTo>
                  <a:pt x="952" y="976"/>
                </a:lnTo>
                <a:lnTo>
                  <a:pt x="968" y="976"/>
                </a:lnTo>
                <a:lnTo>
                  <a:pt x="984" y="984"/>
                </a:lnTo>
                <a:lnTo>
                  <a:pt x="1000" y="984"/>
                </a:lnTo>
                <a:lnTo>
                  <a:pt x="1016" y="984"/>
                </a:lnTo>
                <a:lnTo>
                  <a:pt x="1032" y="984"/>
                </a:lnTo>
                <a:lnTo>
                  <a:pt x="1048" y="984"/>
                </a:lnTo>
                <a:lnTo>
                  <a:pt x="1064" y="984"/>
                </a:lnTo>
                <a:lnTo>
                  <a:pt x="1080" y="984"/>
                </a:lnTo>
                <a:lnTo>
                  <a:pt x="1096" y="984"/>
                </a:lnTo>
                <a:lnTo>
                  <a:pt x="1112" y="976"/>
                </a:lnTo>
                <a:lnTo>
                  <a:pt x="1128" y="960"/>
                </a:lnTo>
                <a:lnTo>
                  <a:pt x="1144" y="952"/>
                </a:lnTo>
                <a:lnTo>
                  <a:pt x="1160" y="944"/>
                </a:lnTo>
                <a:lnTo>
                  <a:pt x="1176" y="936"/>
                </a:lnTo>
                <a:lnTo>
                  <a:pt x="1192" y="928"/>
                </a:lnTo>
                <a:lnTo>
                  <a:pt x="1208" y="912"/>
                </a:lnTo>
                <a:lnTo>
                  <a:pt x="1224" y="888"/>
                </a:lnTo>
                <a:lnTo>
                  <a:pt x="1240" y="872"/>
                </a:lnTo>
                <a:lnTo>
                  <a:pt x="1256" y="856"/>
                </a:lnTo>
                <a:lnTo>
                  <a:pt x="1264" y="832"/>
                </a:lnTo>
                <a:lnTo>
                  <a:pt x="1272" y="808"/>
                </a:lnTo>
                <a:lnTo>
                  <a:pt x="1280" y="784"/>
                </a:lnTo>
                <a:lnTo>
                  <a:pt x="1288" y="768"/>
                </a:lnTo>
                <a:lnTo>
                  <a:pt x="1296" y="752"/>
                </a:lnTo>
                <a:lnTo>
                  <a:pt x="1304" y="736"/>
                </a:lnTo>
                <a:lnTo>
                  <a:pt x="1304" y="720"/>
                </a:lnTo>
                <a:lnTo>
                  <a:pt x="1304" y="704"/>
                </a:lnTo>
                <a:lnTo>
                  <a:pt x="1304" y="688"/>
                </a:lnTo>
                <a:lnTo>
                  <a:pt x="1312" y="672"/>
                </a:lnTo>
                <a:lnTo>
                  <a:pt x="1312" y="656"/>
                </a:lnTo>
                <a:lnTo>
                  <a:pt x="1312" y="640"/>
                </a:lnTo>
                <a:lnTo>
                  <a:pt x="1312" y="624"/>
                </a:lnTo>
                <a:lnTo>
                  <a:pt x="1312" y="608"/>
                </a:lnTo>
                <a:lnTo>
                  <a:pt x="1312" y="592"/>
                </a:lnTo>
                <a:lnTo>
                  <a:pt x="1312" y="576"/>
                </a:lnTo>
                <a:lnTo>
                  <a:pt x="1304" y="560"/>
                </a:lnTo>
                <a:lnTo>
                  <a:pt x="1296" y="544"/>
                </a:lnTo>
                <a:lnTo>
                  <a:pt x="1296" y="528"/>
                </a:lnTo>
                <a:lnTo>
                  <a:pt x="1288" y="512"/>
                </a:lnTo>
                <a:lnTo>
                  <a:pt x="1264" y="480"/>
                </a:lnTo>
                <a:lnTo>
                  <a:pt x="1264" y="464"/>
                </a:lnTo>
                <a:lnTo>
                  <a:pt x="1248" y="448"/>
                </a:lnTo>
                <a:lnTo>
                  <a:pt x="1248" y="432"/>
                </a:lnTo>
                <a:lnTo>
                  <a:pt x="1248" y="416"/>
                </a:lnTo>
                <a:lnTo>
                  <a:pt x="1248" y="400"/>
                </a:lnTo>
                <a:lnTo>
                  <a:pt x="1240" y="384"/>
                </a:lnTo>
                <a:lnTo>
                  <a:pt x="1240" y="368"/>
                </a:lnTo>
                <a:lnTo>
                  <a:pt x="1240" y="352"/>
                </a:lnTo>
                <a:lnTo>
                  <a:pt x="1232" y="336"/>
                </a:lnTo>
                <a:lnTo>
                  <a:pt x="1232" y="320"/>
                </a:lnTo>
                <a:lnTo>
                  <a:pt x="1232" y="304"/>
                </a:lnTo>
                <a:lnTo>
                  <a:pt x="1232" y="288"/>
                </a:lnTo>
                <a:lnTo>
                  <a:pt x="1224" y="272"/>
                </a:lnTo>
                <a:lnTo>
                  <a:pt x="1224" y="256"/>
                </a:lnTo>
                <a:lnTo>
                  <a:pt x="1216" y="240"/>
                </a:lnTo>
                <a:lnTo>
                  <a:pt x="1216" y="224"/>
                </a:lnTo>
                <a:lnTo>
                  <a:pt x="1200" y="208"/>
                </a:lnTo>
                <a:lnTo>
                  <a:pt x="1192" y="192"/>
                </a:lnTo>
                <a:lnTo>
                  <a:pt x="1184" y="176"/>
                </a:lnTo>
                <a:lnTo>
                  <a:pt x="1176" y="160"/>
                </a:lnTo>
                <a:lnTo>
                  <a:pt x="1160" y="144"/>
                </a:lnTo>
                <a:lnTo>
                  <a:pt x="1144" y="128"/>
                </a:lnTo>
                <a:lnTo>
                  <a:pt x="1128" y="112"/>
                </a:lnTo>
                <a:lnTo>
                  <a:pt x="1112" y="96"/>
                </a:lnTo>
                <a:lnTo>
                  <a:pt x="1096" y="88"/>
                </a:lnTo>
                <a:lnTo>
                  <a:pt x="1080" y="80"/>
                </a:lnTo>
                <a:lnTo>
                  <a:pt x="1064" y="64"/>
                </a:lnTo>
                <a:lnTo>
                  <a:pt x="1048" y="56"/>
                </a:lnTo>
                <a:lnTo>
                  <a:pt x="1032" y="48"/>
                </a:lnTo>
                <a:lnTo>
                  <a:pt x="1008" y="48"/>
                </a:lnTo>
                <a:lnTo>
                  <a:pt x="992" y="48"/>
                </a:lnTo>
                <a:lnTo>
                  <a:pt x="976" y="48"/>
                </a:lnTo>
                <a:lnTo>
                  <a:pt x="960" y="40"/>
                </a:lnTo>
                <a:lnTo>
                  <a:pt x="944" y="40"/>
                </a:lnTo>
                <a:lnTo>
                  <a:pt x="928" y="40"/>
                </a:lnTo>
                <a:lnTo>
                  <a:pt x="912" y="40"/>
                </a:lnTo>
                <a:lnTo>
                  <a:pt x="896" y="40"/>
                </a:lnTo>
                <a:lnTo>
                  <a:pt x="880" y="40"/>
                </a:lnTo>
                <a:lnTo>
                  <a:pt x="864" y="40"/>
                </a:lnTo>
                <a:lnTo>
                  <a:pt x="848" y="40"/>
                </a:lnTo>
                <a:lnTo>
                  <a:pt x="832" y="40"/>
                </a:lnTo>
                <a:lnTo>
                  <a:pt x="816" y="40"/>
                </a:lnTo>
                <a:lnTo>
                  <a:pt x="800" y="40"/>
                </a:lnTo>
                <a:lnTo>
                  <a:pt x="776" y="40"/>
                </a:lnTo>
                <a:lnTo>
                  <a:pt x="752" y="40"/>
                </a:lnTo>
                <a:lnTo>
                  <a:pt x="736" y="40"/>
                </a:lnTo>
                <a:lnTo>
                  <a:pt x="720" y="40"/>
                </a:lnTo>
                <a:lnTo>
                  <a:pt x="704" y="40"/>
                </a:lnTo>
                <a:lnTo>
                  <a:pt x="688" y="32"/>
                </a:lnTo>
                <a:lnTo>
                  <a:pt x="672" y="32"/>
                </a:lnTo>
                <a:lnTo>
                  <a:pt x="656" y="32"/>
                </a:lnTo>
                <a:lnTo>
                  <a:pt x="640" y="24"/>
                </a:lnTo>
                <a:lnTo>
                  <a:pt x="624" y="24"/>
                </a:lnTo>
                <a:lnTo>
                  <a:pt x="608" y="16"/>
                </a:lnTo>
                <a:lnTo>
                  <a:pt x="608" y="16"/>
                </a:lnTo>
              </a:path>
            </a:pathLst>
          </a:custGeom>
          <a:solidFill>
            <a:srgbClr val="FFCC00"/>
          </a:solidFill>
          <a:ln w="12700" cap="rnd" cmpd="sng">
            <a:noFill/>
            <a:prstDash val="solid"/>
            <a:round/>
            <a:headEnd type="none" w="med" len="med"/>
            <a:tailEnd type="none" w="med" len="med"/>
          </a:ln>
          <a:effectLst/>
        </p:spPr>
        <p:txBody>
          <a:bodyPr/>
          <a:lstStyle/>
          <a:p>
            <a:endParaRPr lang="en-US"/>
          </a:p>
        </p:txBody>
      </p:sp>
      <p:sp>
        <p:nvSpPr>
          <p:cNvPr id="106501" name="Rectangle 5"/>
          <p:cNvSpPr>
            <a:spLocks noChangeArrowheads="1"/>
          </p:cNvSpPr>
          <p:nvPr/>
        </p:nvSpPr>
        <p:spPr bwMode="auto">
          <a:xfrm>
            <a:off x="1333500" y="3444875"/>
            <a:ext cx="1612900" cy="379413"/>
          </a:xfrm>
          <a:prstGeom prst="rect">
            <a:avLst/>
          </a:prstGeom>
          <a:noFill/>
          <a:ln w="12700">
            <a:noFill/>
            <a:miter lim="800000"/>
            <a:headEnd/>
            <a:tailEnd/>
          </a:ln>
          <a:effectLst/>
        </p:spPr>
        <p:txBody>
          <a:bodyPr wrap="none" lIns="90487" tIns="44450" rIns="90487" bIns="44450">
            <a:spAutoFit/>
          </a:bodyPr>
          <a:lstStyle/>
          <a:p>
            <a:pPr eaLnBrk="0" hangingPunct="0">
              <a:lnSpc>
                <a:spcPct val="90000"/>
              </a:lnSpc>
            </a:pPr>
            <a:r>
              <a:rPr kumimoji="0" lang="en-US" altLang="zh-TW" b="1">
                <a:effectLst>
                  <a:outerShdw blurRad="38100" dist="38100" dir="2700000" algn="tl">
                    <a:srgbClr val="C0C0C0"/>
                  </a:outerShdw>
                </a:effectLst>
              </a:rPr>
              <a:t>the problem</a:t>
            </a:r>
          </a:p>
        </p:txBody>
      </p:sp>
      <p:sp>
        <p:nvSpPr>
          <p:cNvPr id="106502" name="AutoShape 6"/>
          <p:cNvSpPr>
            <a:spLocks noChangeArrowheads="1"/>
          </p:cNvSpPr>
          <p:nvPr/>
        </p:nvSpPr>
        <p:spPr bwMode="auto">
          <a:xfrm>
            <a:off x="2874963" y="3070225"/>
            <a:ext cx="2133600" cy="1171575"/>
          </a:xfrm>
          <a:prstGeom prst="homePlate">
            <a:avLst>
              <a:gd name="adj" fmla="val 60705"/>
            </a:avLst>
          </a:prstGeom>
          <a:solidFill>
            <a:srgbClr val="003E00"/>
          </a:solidFill>
          <a:ln w="25400">
            <a:noFill/>
            <a:miter lim="800000"/>
            <a:headEnd/>
            <a:tailEnd/>
          </a:ln>
          <a:effectLst>
            <a:outerShdw dist="107763" dir="2700000" algn="ctr" rotWithShape="0">
              <a:schemeClr val="bg2"/>
            </a:outerShdw>
          </a:effectLst>
        </p:spPr>
        <p:txBody>
          <a:bodyPr wrap="none" anchor="ctr"/>
          <a:lstStyle/>
          <a:p>
            <a:endParaRPr lang="en-US"/>
          </a:p>
        </p:txBody>
      </p:sp>
      <p:sp>
        <p:nvSpPr>
          <p:cNvPr id="106503" name="AutoShape 7"/>
          <p:cNvSpPr>
            <a:spLocks noChangeArrowheads="1"/>
          </p:cNvSpPr>
          <p:nvPr/>
        </p:nvSpPr>
        <p:spPr bwMode="auto">
          <a:xfrm>
            <a:off x="6288088" y="3073400"/>
            <a:ext cx="2913062" cy="1171575"/>
          </a:xfrm>
          <a:prstGeom prst="homePlate">
            <a:avLst>
              <a:gd name="adj" fmla="val 82882"/>
            </a:avLst>
          </a:prstGeom>
          <a:solidFill>
            <a:schemeClr val="accent2"/>
          </a:solidFill>
          <a:ln w="25400">
            <a:noFill/>
            <a:miter lim="800000"/>
            <a:headEnd/>
            <a:tailEnd/>
          </a:ln>
          <a:effectLst>
            <a:outerShdw dist="107763" dir="2700000" algn="ctr" rotWithShape="0">
              <a:schemeClr val="bg2"/>
            </a:outerShdw>
          </a:effectLst>
        </p:spPr>
        <p:txBody>
          <a:bodyPr wrap="none" anchor="ctr"/>
          <a:lstStyle/>
          <a:p>
            <a:endParaRPr lang="en-US"/>
          </a:p>
        </p:txBody>
      </p:sp>
      <p:sp>
        <p:nvSpPr>
          <p:cNvPr id="106504" name="Rectangle 8"/>
          <p:cNvSpPr>
            <a:spLocks noChangeArrowheads="1"/>
          </p:cNvSpPr>
          <p:nvPr/>
        </p:nvSpPr>
        <p:spPr bwMode="auto">
          <a:xfrm>
            <a:off x="2881313" y="3273425"/>
            <a:ext cx="1763712" cy="831850"/>
          </a:xfrm>
          <a:prstGeom prst="rect">
            <a:avLst/>
          </a:prstGeom>
          <a:noFill/>
          <a:ln w="12700">
            <a:noFill/>
            <a:miter lim="800000"/>
            <a:headEnd/>
            <a:tailEnd/>
          </a:ln>
          <a:effectLst/>
        </p:spPr>
        <p:txBody>
          <a:bodyPr wrap="none" lIns="90487" tIns="44450" rIns="90487" bIns="44450">
            <a:spAutoFit/>
          </a:bodyPr>
          <a:lstStyle/>
          <a:p>
            <a:pPr algn="ctr" eaLnBrk="0" hangingPunct="0">
              <a:lnSpc>
                <a:spcPct val="90000"/>
              </a:lnSpc>
            </a:pPr>
            <a:r>
              <a:rPr kumimoji="0" lang="en-US" altLang="zh-TW" b="1">
                <a:solidFill>
                  <a:schemeClr val="bg1"/>
                </a:solidFill>
                <a:effectLst>
                  <a:outerShdw blurRad="38100" dist="38100" dir="2700000" algn="tl">
                    <a:srgbClr val="C0C0C0"/>
                  </a:outerShdw>
                </a:effectLst>
              </a:rPr>
              <a:t>requirements</a:t>
            </a:r>
          </a:p>
          <a:p>
            <a:pPr algn="ctr" eaLnBrk="0" hangingPunct="0">
              <a:lnSpc>
                <a:spcPct val="90000"/>
              </a:lnSpc>
            </a:pPr>
            <a:r>
              <a:rPr kumimoji="0" lang="en-US" altLang="zh-TW" b="1">
                <a:solidFill>
                  <a:schemeClr val="bg1"/>
                </a:solidFill>
                <a:effectLst>
                  <a:outerShdw blurRad="38100" dist="38100" dir="2700000" algn="tl">
                    <a:srgbClr val="C0C0C0"/>
                  </a:outerShdw>
                </a:effectLst>
              </a:rPr>
              <a:t>elicitation</a:t>
            </a:r>
          </a:p>
          <a:p>
            <a:pPr algn="ctr" eaLnBrk="0" hangingPunct="0">
              <a:lnSpc>
                <a:spcPct val="90000"/>
              </a:lnSpc>
            </a:pPr>
            <a:endParaRPr kumimoji="0" lang="zh-TW" altLang="en-US" b="1">
              <a:solidFill>
                <a:schemeClr val="bg1"/>
              </a:solidFill>
              <a:effectLst>
                <a:outerShdw blurRad="38100" dist="38100" dir="2700000" algn="tl">
                  <a:srgbClr val="C0C0C0"/>
                </a:outerShdw>
              </a:effectLst>
            </a:endParaRPr>
          </a:p>
        </p:txBody>
      </p:sp>
      <p:sp>
        <p:nvSpPr>
          <p:cNvPr id="106505" name="Rectangle 9"/>
          <p:cNvSpPr>
            <a:spLocks noChangeArrowheads="1"/>
          </p:cNvSpPr>
          <p:nvPr/>
        </p:nvSpPr>
        <p:spPr bwMode="auto">
          <a:xfrm>
            <a:off x="4565650" y="1797050"/>
            <a:ext cx="1338263" cy="657225"/>
          </a:xfrm>
          <a:prstGeom prst="rect">
            <a:avLst/>
          </a:prstGeom>
          <a:noFill/>
          <a:ln w="12700">
            <a:noFill/>
            <a:miter lim="800000"/>
            <a:headEnd/>
            <a:tailEnd/>
          </a:ln>
          <a:effectLst/>
        </p:spPr>
        <p:txBody>
          <a:bodyPr wrap="none" lIns="90487" tIns="44450" rIns="90487" bIns="44450">
            <a:spAutoFit/>
          </a:bodyPr>
          <a:lstStyle/>
          <a:p>
            <a:pPr algn="ctr" eaLnBrk="0" hangingPunct="0">
              <a:lnSpc>
                <a:spcPct val="90000"/>
              </a:lnSpc>
            </a:pPr>
            <a:r>
              <a:rPr kumimoji="0" lang="en-US" altLang="zh-TW" b="1">
                <a:solidFill>
                  <a:schemeClr val="bg1"/>
                </a:solidFill>
                <a:effectLst>
                  <a:outerShdw blurRad="38100" dist="38100" dir="2700000" algn="tl">
                    <a:srgbClr val="C0C0C0"/>
                  </a:outerShdw>
                </a:effectLst>
              </a:rPr>
              <a:t>build a</a:t>
            </a:r>
          </a:p>
          <a:p>
            <a:pPr algn="ctr" eaLnBrk="0" hangingPunct="0">
              <a:lnSpc>
                <a:spcPct val="90000"/>
              </a:lnSpc>
            </a:pPr>
            <a:r>
              <a:rPr kumimoji="0" lang="en-US" altLang="zh-TW" b="1">
                <a:solidFill>
                  <a:schemeClr val="bg1"/>
                </a:solidFill>
                <a:effectLst>
                  <a:outerShdw blurRad="38100" dist="38100" dir="2700000" algn="tl">
                    <a:srgbClr val="C0C0C0"/>
                  </a:outerShdw>
                </a:effectLst>
              </a:rPr>
              <a:t>prototype</a:t>
            </a:r>
          </a:p>
        </p:txBody>
      </p:sp>
      <p:sp>
        <p:nvSpPr>
          <p:cNvPr id="106506" name="Rectangle 10"/>
          <p:cNvSpPr>
            <a:spLocks noChangeArrowheads="1"/>
          </p:cNvSpPr>
          <p:nvPr/>
        </p:nvSpPr>
        <p:spPr bwMode="auto">
          <a:xfrm>
            <a:off x="4662488" y="4611688"/>
            <a:ext cx="1173162" cy="935037"/>
          </a:xfrm>
          <a:prstGeom prst="rect">
            <a:avLst/>
          </a:prstGeom>
          <a:noFill/>
          <a:ln w="12700">
            <a:noFill/>
            <a:miter lim="800000"/>
            <a:headEnd/>
            <a:tailEnd/>
          </a:ln>
          <a:effectLst/>
        </p:spPr>
        <p:txBody>
          <a:bodyPr wrap="none" lIns="90487" tIns="44450" rIns="90487" bIns="44450">
            <a:spAutoFit/>
          </a:bodyPr>
          <a:lstStyle/>
          <a:p>
            <a:pPr algn="ctr" eaLnBrk="0" hangingPunct="0">
              <a:lnSpc>
                <a:spcPct val="90000"/>
              </a:lnSpc>
            </a:pPr>
            <a:r>
              <a:rPr kumimoji="0" lang="en-US" altLang="zh-TW" b="1">
                <a:solidFill>
                  <a:schemeClr val="bg1"/>
                </a:solidFill>
                <a:effectLst>
                  <a:outerShdw blurRad="38100" dist="38100" dir="2700000" algn="tl">
                    <a:srgbClr val="C0C0C0"/>
                  </a:outerShdw>
                </a:effectLst>
              </a:rPr>
              <a:t>create</a:t>
            </a:r>
          </a:p>
          <a:p>
            <a:pPr algn="ctr" eaLnBrk="0" hangingPunct="0">
              <a:lnSpc>
                <a:spcPct val="90000"/>
              </a:lnSpc>
            </a:pPr>
            <a:r>
              <a:rPr kumimoji="0" lang="en-US" altLang="zh-TW" b="1">
                <a:solidFill>
                  <a:schemeClr val="bg1"/>
                </a:solidFill>
                <a:effectLst>
                  <a:outerShdw blurRad="38100" dist="38100" dir="2700000" algn="tl">
                    <a:srgbClr val="C0C0C0"/>
                  </a:outerShdw>
                </a:effectLst>
              </a:rPr>
              <a:t>analysis</a:t>
            </a:r>
          </a:p>
          <a:p>
            <a:pPr algn="ctr" eaLnBrk="0" hangingPunct="0">
              <a:lnSpc>
                <a:spcPct val="90000"/>
              </a:lnSpc>
            </a:pPr>
            <a:r>
              <a:rPr kumimoji="0" lang="en-US" altLang="zh-TW" b="1">
                <a:solidFill>
                  <a:schemeClr val="bg1"/>
                </a:solidFill>
                <a:effectLst>
                  <a:outerShdw blurRad="38100" dist="38100" dir="2700000" algn="tl">
                    <a:srgbClr val="C0C0C0"/>
                  </a:outerShdw>
                </a:effectLst>
              </a:rPr>
              <a:t>models</a:t>
            </a:r>
          </a:p>
        </p:txBody>
      </p:sp>
      <p:sp>
        <p:nvSpPr>
          <p:cNvPr id="106507" name="AutoShape 11"/>
          <p:cNvSpPr>
            <a:spLocks noChangeArrowheads="1"/>
          </p:cNvSpPr>
          <p:nvPr/>
        </p:nvSpPr>
        <p:spPr bwMode="auto">
          <a:xfrm>
            <a:off x="5324475" y="3073400"/>
            <a:ext cx="2132013" cy="1171575"/>
          </a:xfrm>
          <a:prstGeom prst="homePlate">
            <a:avLst>
              <a:gd name="adj" fmla="val 60659"/>
            </a:avLst>
          </a:prstGeom>
          <a:solidFill>
            <a:srgbClr val="0000FF"/>
          </a:solidFill>
          <a:ln w="25400">
            <a:noFill/>
            <a:miter lim="800000"/>
            <a:headEnd/>
            <a:tailEnd/>
          </a:ln>
          <a:effectLst>
            <a:outerShdw dist="107763" dir="2700000" algn="ctr" rotWithShape="0">
              <a:schemeClr val="bg2"/>
            </a:outerShdw>
          </a:effectLst>
        </p:spPr>
        <p:txBody>
          <a:bodyPr wrap="none" anchor="ctr"/>
          <a:lstStyle/>
          <a:p>
            <a:endParaRPr lang="en-US"/>
          </a:p>
        </p:txBody>
      </p:sp>
      <p:sp>
        <p:nvSpPr>
          <p:cNvPr id="106508" name="Rectangle 12"/>
          <p:cNvSpPr>
            <a:spLocks noChangeArrowheads="1"/>
          </p:cNvSpPr>
          <p:nvPr/>
        </p:nvSpPr>
        <p:spPr bwMode="auto">
          <a:xfrm>
            <a:off x="5505450" y="3286125"/>
            <a:ext cx="1438275" cy="584200"/>
          </a:xfrm>
          <a:prstGeom prst="rect">
            <a:avLst/>
          </a:prstGeom>
          <a:noFill/>
          <a:ln w="12700">
            <a:noFill/>
            <a:miter lim="800000"/>
            <a:headEnd/>
            <a:tailEnd/>
          </a:ln>
          <a:effectLst/>
        </p:spPr>
        <p:txBody>
          <a:bodyPr wrap="none" lIns="90487" tIns="44450" rIns="90487" bIns="44450">
            <a:spAutoFit/>
          </a:bodyPr>
          <a:lstStyle/>
          <a:p>
            <a:pPr algn="ctr" eaLnBrk="0" hangingPunct="0">
              <a:lnSpc>
                <a:spcPct val="90000"/>
              </a:lnSpc>
            </a:pPr>
            <a:r>
              <a:rPr kumimoji="0" lang="en-US" altLang="zh-TW">
                <a:solidFill>
                  <a:schemeClr val="bg1"/>
                </a:solidFill>
              </a:rPr>
              <a:t>develop</a:t>
            </a:r>
          </a:p>
          <a:p>
            <a:pPr algn="ctr" eaLnBrk="0" hangingPunct="0">
              <a:lnSpc>
                <a:spcPct val="90000"/>
              </a:lnSpc>
            </a:pPr>
            <a:r>
              <a:rPr kumimoji="0" lang="en-US" altLang="zh-TW">
                <a:solidFill>
                  <a:schemeClr val="bg1"/>
                </a:solidFill>
              </a:rPr>
              <a:t>specification</a:t>
            </a:r>
          </a:p>
        </p:txBody>
      </p:sp>
      <p:sp>
        <p:nvSpPr>
          <p:cNvPr id="106509" name="Rectangle 13"/>
          <p:cNvSpPr>
            <a:spLocks noChangeArrowheads="1"/>
          </p:cNvSpPr>
          <p:nvPr/>
        </p:nvSpPr>
        <p:spPr bwMode="auto">
          <a:xfrm>
            <a:off x="7421563" y="3357563"/>
            <a:ext cx="1708150" cy="584200"/>
          </a:xfrm>
          <a:prstGeom prst="rect">
            <a:avLst/>
          </a:prstGeom>
          <a:noFill/>
          <a:ln w="12700">
            <a:noFill/>
            <a:miter lim="800000"/>
            <a:headEnd/>
            <a:tailEnd/>
          </a:ln>
          <a:effectLst/>
        </p:spPr>
        <p:txBody>
          <a:bodyPr lIns="90487" tIns="44450" rIns="90487" bIns="44450">
            <a:spAutoFit/>
          </a:bodyPr>
          <a:lstStyle/>
          <a:p>
            <a:pPr algn="ctr" eaLnBrk="0" hangingPunct="0">
              <a:lnSpc>
                <a:spcPct val="90000"/>
              </a:lnSpc>
            </a:pPr>
            <a:r>
              <a:rPr kumimoji="0" lang="en-US" altLang="zh-TW" b="1">
                <a:effectLst>
                  <a:outerShdw blurRad="38100" dist="38100" dir="2700000" algn="tl">
                    <a:srgbClr val="C0C0C0"/>
                  </a:outerShdw>
                </a:effectLst>
              </a:rPr>
              <a:t>validation</a:t>
            </a:r>
          </a:p>
          <a:p>
            <a:pPr algn="ctr" eaLnBrk="0" hangingPunct="0">
              <a:lnSpc>
                <a:spcPct val="90000"/>
              </a:lnSpc>
            </a:pPr>
            <a:r>
              <a:rPr kumimoji="0" lang="en-US" altLang="zh-TW" b="1">
                <a:effectLst>
                  <a:outerShdw blurRad="38100" dist="38100" dir="2700000" algn="tl">
                    <a:srgbClr val="C0C0C0"/>
                  </a:outerShdw>
                </a:effectLst>
              </a:rPr>
              <a:t>management</a:t>
            </a:r>
          </a:p>
        </p:txBody>
      </p:sp>
      <p:sp>
        <p:nvSpPr>
          <p:cNvPr id="106510" name="Arc 14"/>
          <p:cNvSpPr>
            <a:spLocks/>
          </p:cNvSpPr>
          <p:nvPr/>
        </p:nvSpPr>
        <p:spPr bwMode="auto">
          <a:xfrm>
            <a:off x="3648075" y="4325938"/>
            <a:ext cx="604838" cy="903287"/>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76200" cap="rnd">
            <a:solidFill>
              <a:schemeClr val="tx1"/>
            </a:solidFill>
            <a:round/>
            <a:headEnd type="triangle" w="med" len="med"/>
            <a:tailEnd/>
          </a:ln>
          <a:effectLst/>
        </p:spPr>
        <p:txBody>
          <a:bodyPr wrap="none" anchor="ctr"/>
          <a:lstStyle/>
          <a:p>
            <a:endParaRPr lang="en-US"/>
          </a:p>
        </p:txBody>
      </p:sp>
      <p:sp>
        <p:nvSpPr>
          <p:cNvPr id="106511" name="Arc 15"/>
          <p:cNvSpPr>
            <a:spLocks/>
          </p:cNvSpPr>
          <p:nvPr/>
        </p:nvSpPr>
        <p:spPr bwMode="auto">
          <a:xfrm>
            <a:off x="3578225" y="2122488"/>
            <a:ext cx="660400" cy="939800"/>
          </a:xfrm>
          <a:custGeom>
            <a:avLst/>
            <a:gdLst>
              <a:gd name="G0" fmla="+- 21600 0 0"/>
              <a:gd name="G1" fmla="+- 21599 0 0"/>
              <a:gd name="G2" fmla="+- 21600 0 0"/>
              <a:gd name="T0" fmla="*/ 0 w 21600"/>
              <a:gd name="T1" fmla="*/ 21599 h 21599"/>
              <a:gd name="T2" fmla="*/ 21544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9"/>
                </a:moveTo>
                <a:cubicBezTo>
                  <a:pt x="0" y="9691"/>
                  <a:pt x="9636" y="29"/>
                  <a:pt x="21543" y="-1"/>
                </a:cubicBezTo>
              </a:path>
              <a:path w="21600" h="21599" stroke="0" extrusionOk="0">
                <a:moveTo>
                  <a:pt x="0" y="21599"/>
                </a:moveTo>
                <a:cubicBezTo>
                  <a:pt x="0" y="9691"/>
                  <a:pt x="9636" y="29"/>
                  <a:pt x="21543" y="-1"/>
                </a:cubicBezTo>
                <a:lnTo>
                  <a:pt x="21600" y="21599"/>
                </a:lnTo>
                <a:close/>
              </a:path>
            </a:pathLst>
          </a:custGeom>
          <a:noFill/>
          <a:ln w="76200" cap="rnd">
            <a:solidFill>
              <a:schemeClr val="tx1"/>
            </a:solidFill>
            <a:round/>
            <a:headEnd/>
            <a:tailEnd type="triangle" w="med" len="med"/>
          </a:ln>
          <a:effectLst/>
        </p:spPr>
        <p:txBody>
          <a:bodyPr wrap="none" anchor="ctr"/>
          <a:lstStyle/>
          <a:p>
            <a:endParaRPr lang="en-US"/>
          </a:p>
        </p:txBody>
      </p:sp>
      <p:sp>
        <p:nvSpPr>
          <p:cNvPr id="106512" name="Arc 16"/>
          <p:cNvSpPr>
            <a:spLocks/>
          </p:cNvSpPr>
          <p:nvPr/>
        </p:nvSpPr>
        <p:spPr bwMode="auto">
          <a:xfrm>
            <a:off x="6589713" y="4337050"/>
            <a:ext cx="138112" cy="706438"/>
          </a:xfrm>
          <a:custGeom>
            <a:avLst/>
            <a:gdLst>
              <a:gd name="G0" fmla="+- 0 0 0"/>
              <a:gd name="G1" fmla="+- 54 0 0"/>
              <a:gd name="G2" fmla="+- 21600 0 0"/>
              <a:gd name="T0" fmla="*/ 21599 w 21600"/>
              <a:gd name="T1" fmla="*/ 0 h 21654"/>
              <a:gd name="T2" fmla="*/ 0 w 21600"/>
              <a:gd name="T3" fmla="*/ 21654 h 21654"/>
              <a:gd name="T4" fmla="*/ 0 w 21600"/>
              <a:gd name="T5" fmla="*/ 54 h 21654"/>
            </a:gdLst>
            <a:ahLst/>
            <a:cxnLst>
              <a:cxn ang="0">
                <a:pos x="T0" y="T1"/>
              </a:cxn>
              <a:cxn ang="0">
                <a:pos x="T2" y="T3"/>
              </a:cxn>
              <a:cxn ang="0">
                <a:pos x="T4" y="T5"/>
              </a:cxn>
            </a:cxnLst>
            <a:rect l="0" t="0" r="r" b="b"/>
            <a:pathLst>
              <a:path w="21600" h="21654" fill="none" extrusionOk="0">
                <a:moveTo>
                  <a:pt x="21599" y="-1"/>
                </a:moveTo>
                <a:cubicBezTo>
                  <a:pt x="21599" y="17"/>
                  <a:pt x="21600" y="35"/>
                  <a:pt x="21600" y="54"/>
                </a:cubicBezTo>
                <a:cubicBezTo>
                  <a:pt x="21600" y="11983"/>
                  <a:pt x="11929" y="21653"/>
                  <a:pt x="0" y="21654"/>
                </a:cubicBezTo>
              </a:path>
              <a:path w="21600" h="21654" stroke="0" extrusionOk="0">
                <a:moveTo>
                  <a:pt x="21599" y="-1"/>
                </a:moveTo>
                <a:cubicBezTo>
                  <a:pt x="21599" y="17"/>
                  <a:pt x="21600" y="35"/>
                  <a:pt x="21600" y="54"/>
                </a:cubicBezTo>
                <a:cubicBezTo>
                  <a:pt x="21600" y="11983"/>
                  <a:pt x="11929" y="21653"/>
                  <a:pt x="0" y="21654"/>
                </a:cubicBezTo>
                <a:lnTo>
                  <a:pt x="0" y="54"/>
                </a:lnTo>
                <a:close/>
              </a:path>
            </a:pathLst>
          </a:custGeom>
          <a:noFill/>
          <a:ln w="76200" cap="rnd">
            <a:solidFill>
              <a:schemeClr val="tx1"/>
            </a:solidFill>
            <a:round/>
            <a:headEnd type="triangle" w="med" len="med"/>
            <a:tailEnd/>
          </a:ln>
          <a:effectLst/>
        </p:spPr>
        <p:txBody>
          <a:bodyPr wrap="none" anchor="ctr"/>
          <a:lstStyle/>
          <a:p>
            <a:endParaRPr lang="en-US"/>
          </a:p>
        </p:txBody>
      </p:sp>
      <p:sp>
        <p:nvSpPr>
          <p:cNvPr id="106513" name="Arc 17"/>
          <p:cNvSpPr>
            <a:spLocks/>
          </p:cNvSpPr>
          <p:nvPr/>
        </p:nvSpPr>
        <p:spPr bwMode="auto">
          <a:xfrm>
            <a:off x="6562725" y="2200275"/>
            <a:ext cx="150813" cy="7858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cap="rnd">
            <a:solidFill>
              <a:schemeClr val="tx1"/>
            </a:solidFill>
            <a:round/>
            <a:headEnd/>
            <a:tailEnd type="triangle" w="med" len="me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15925" y="260350"/>
            <a:ext cx="8704263" cy="1138238"/>
          </a:xfrm>
        </p:spPr>
        <p:txBody>
          <a:bodyPr/>
          <a:lstStyle/>
          <a:p>
            <a:r>
              <a:rPr lang="en-US" altLang="zh-TW"/>
              <a:t>Requirements engineering - I</a:t>
            </a:r>
          </a:p>
        </p:txBody>
      </p:sp>
      <p:sp>
        <p:nvSpPr>
          <p:cNvPr id="89091" name="Rectangle 3"/>
          <p:cNvSpPr>
            <a:spLocks noGrp="1" noChangeArrowheads="1"/>
          </p:cNvSpPr>
          <p:nvPr>
            <p:ph idx="1"/>
          </p:nvPr>
        </p:nvSpPr>
        <p:spPr>
          <a:xfrm>
            <a:off x="560388" y="1484313"/>
            <a:ext cx="8929687" cy="4608512"/>
          </a:xfrm>
        </p:spPr>
        <p:txBody>
          <a:bodyPr>
            <a:normAutofit lnSpcReduction="10000"/>
          </a:bodyPr>
          <a:lstStyle/>
          <a:p>
            <a:r>
              <a:rPr lang="en-US" altLang="zh-TW" sz="2400">
                <a:solidFill>
                  <a:srgbClr val="640200"/>
                </a:solidFill>
              </a:rPr>
              <a:t>Inception</a:t>
            </a:r>
            <a:r>
              <a:rPr lang="en-US" altLang="zh-TW" sz="2400">
                <a:solidFill>
                  <a:srgbClr val="F3FF07"/>
                </a:solidFill>
              </a:rPr>
              <a:t> </a:t>
            </a:r>
            <a:r>
              <a:rPr lang="en-US" altLang="zh-TW" sz="2400">
                <a:latin typeface="Palatino"/>
              </a:rPr>
              <a:t>—</a:t>
            </a:r>
            <a:r>
              <a:rPr lang="en-US" altLang="zh-TW" sz="2400"/>
              <a:t>ask a set of questions that establish </a:t>
            </a:r>
            <a:r>
              <a:rPr lang="en-US" altLang="zh-TW" sz="2400">
                <a:latin typeface="Palatino"/>
              </a:rPr>
              <a:t>…</a:t>
            </a:r>
            <a:endParaRPr lang="en-US" altLang="zh-TW" sz="2400"/>
          </a:p>
          <a:p>
            <a:pPr lvl="1"/>
            <a:r>
              <a:rPr lang="en-US" altLang="zh-TW" sz="2400"/>
              <a:t>basic understanding of the problem</a:t>
            </a:r>
          </a:p>
          <a:p>
            <a:pPr lvl="1"/>
            <a:r>
              <a:rPr lang="en-US" altLang="zh-TW" sz="2400"/>
              <a:t>the people who want a solution</a:t>
            </a:r>
          </a:p>
          <a:p>
            <a:pPr lvl="1"/>
            <a:r>
              <a:rPr lang="en-US" altLang="zh-TW" sz="2400"/>
              <a:t>the nature of the solution that is desired, and </a:t>
            </a:r>
          </a:p>
          <a:p>
            <a:pPr lvl="1"/>
            <a:r>
              <a:rPr lang="en-US" altLang="zh-TW" sz="2400"/>
              <a:t>the effectiveness of preliminary communication and collaboration between the customer and the developer</a:t>
            </a:r>
          </a:p>
          <a:p>
            <a:r>
              <a:rPr lang="en-US" altLang="zh-TW" sz="2400">
                <a:solidFill>
                  <a:srgbClr val="640200"/>
                </a:solidFill>
              </a:rPr>
              <a:t>Elicitation</a:t>
            </a:r>
            <a:r>
              <a:rPr lang="en-US" altLang="zh-TW" sz="2400">
                <a:solidFill>
                  <a:srgbClr val="F3FF07"/>
                </a:solidFill>
              </a:rPr>
              <a:t> </a:t>
            </a:r>
            <a:r>
              <a:rPr lang="en-US" altLang="zh-TW" sz="2400">
                <a:latin typeface="Palatino"/>
              </a:rPr>
              <a:t>—</a:t>
            </a:r>
            <a:r>
              <a:rPr lang="en-US" altLang="zh-TW" sz="2400"/>
              <a:t>elicit requirements from all stakeholders</a:t>
            </a:r>
          </a:p>
          <a:p>
            <a:r>
              <a:rPr lang="en-US" altLang="zh-TW" sz="2400">
                <a:solidFill>
                  <a:srgbClr val="640200"/>
                </a:solidFill>
              </a:rPr>
              <a:t>Elaboration</a:t>
            </a:r>
            <a:r>
              <a:rPr lang="en-US" altLang="zh-TW" sz="2400">
                <a:solidFill>
                  <a:srgbClr val="F3FF07"/>
                </a:solidFill>
              </a:rPr>
              <a:t> </a:t>
            </a:r>
            <a:r>
              <a:rPr lang="en-US" altLang="zh-TW" sz="2400">
                <a:latin typeface="Palatino"/>
              </a:rPr>
              <a:t>—</a:t>
            </a:r>
            <a:r>
              <a:rPr lang="en-US" altLang="zh-TW" sz="2400"/>
              <a:t>create an analysis model that identifies data, function and behavioral requirements</a:t>
            </a:r>
          </a:p>
          <a:p>
            <a:r>
              <a:rPr lang="en-US" altLang="zh-TW" sz="2400">
                <a:solidFill>
                  <a:srgbClr val="640200"/>
                </a:solidFill>
              </a:rPr>
              <a:t>Negotiation</a:t>
            </a:r>
            <a:r>
              <a:rPr lang="en-US" altLang="zh-TW" sz="2400">
                <a:solidFill>
                  <a:srgbClr val="F3FF07"/>
                </a:solidFill>
              </a:rPr>
              <a:t> </a:t>
            </a:r>
            <a:r>
              <a:rPr lang="en-US" altLang="zh-TW" sz="2400">
                <a:latin typeface="Palatino"/>
              </a:rPr>
              <a:t>—</a:t>
            </a:r>
            <a:r>
              <a:rPr lang="en-US" altLang="zh-TW" sz="2400"/>
              <a:t>agree on a deliverable system that is realistic for developers and customers</a:t>
            </a:r>
          </a:p>
        </p:txBody>
      </p:sp>
      <p:sp>
        <p:nvSpPr>
          <p:cNvPr id="4" name="Slide Number Placeholder 5"/>
          <p:cNvSpPr>
            <a:spLocks noGrp="1"/>
          </p:cNvSpPr>
          <p:nvPr>
            <p:ph type="sldNum" sz="quarter" idx="12"/>
          </p:nvPr>
        </p:nvSpPr>
        <p:spPr/>
        <p:txBody>
          <a:bodyPr/>
          <a:lstStyle/>
          <a:p>
            <a:fld id="{EFC055B6-F600-4810-8F47-6E730C902F95}" type="slidenum">
              <a:rPr lang="en-US" altLang="zh-TW"/>
              <a:pPr/>
              <a:t>33</a:t>
            </a:fld>
            <a:endParaRPr lang="en-US" altLang="zh-TW"/>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15925" y="260350"/>
            <a:ext cx="8861425" cy="1143000"/>
          </a:xfrm>
        </p:spPr>
        <p:txBody>
          <a:bodyPr/>
          <a:lstStyle/>
          <a:p>
            <a:r>
              <a:rPr lang="en-US" altLang="zh-TW"/>
              <a:t>Requirements engineering - II</a:t>
            </a:r>
          </a:p>
        </p:txBody>
      </p:sp>
      <p:sp>
        <p:nvSpPr>
          <p:cNvPr id="90115" name="Rectangle 3"/>
          <p:cNvSpPr>
            <a:spLocks noGrp="1" noChangeArrowheads="1"/>
          </p:cNvSpPr>
          <p:nvPr>
            <p:ph idx="1"/>
          </p:nvPr>
        </p:nvSpPr>
        <p:spPr>
          <a:xfrm>
            <a:off x="560388" y="1341438"/>
            <a:ext cx="8355012" cy="4751387"/>
          </a:xfrm>
        </p:spPr>
        <p:txBody>
          <a:bodyPr/>
          <a:lstStyle/>
          <a:p>
            <a:pPr>
              <a:lnSpc>
                <a:spcPct val="90000"/>
              </a:lnSpc>
            </a:pPr>
            <a:r>
              <a:rPr lang="en-US" altLang="zh-TW" sz="2100">
                <a:solidFill>
                  <a:srgbClr val="640200"/>
                </a:solidFill>
              </a:rPr>
              <a:t>Specification</a:t>
            </a:r>
            <a:r>
              <a:rPr lang="en-US" altLang="zh-TW" sz="2100">
                <a:solidFill>
                  <a:srgbClr val="F3FF07"/>
                </a:solidFill>
              </a:rPr>
              <a:t> </a:t>
            </a:r>
            <a:r>
              <a:rPr lang="en-US" altLang="zh-TW" sz="2100">
                <a:latin typeface="Palatino"/>
              </a:rPr>
              <a:t>—</a:t>
            </a:r>
            <a:r>
              <a:rPr lang="en-US" altLang="zh-TW" sz="2100"/>
              <a:t>can be any one (or more) of the following:</a:t>
            </a:r>
          </a:p>
          <a:p>
            <a:pPr lvl="1">
              <a:lnSpc>
                <a:spcPct val="90000"/>
              </a:lnSpc>
            </a:pPr>
            <a:r>
              <a:rPr lang="en-US" altLang="zh-TW" sz="2000"/>
              <a:t>A written document</a:t>
            </a:r>
          </a:p>
          <a:p>
            <a:pPr lvl="1">
              <a:lnSpc>
                <a:spcPct val="90000"/>
              </a:lnSpc>
            </a:pPr>
            <a:r>
              <a:rPr lang="en-US" altLang="zh-TW" sz="2000"/>
              <a:t>A set of models</a:t>
            </a:r>
          </a:p>
          <a:p>
            <a:pPr lvl="1">
              <a:lnSpc>
                <a:spcPct val="90000"/>
              </a:lnSpc>
            </a:pPr>
            <a:r>
              <a:rPr lang="en-US" altLang="zh-TW" sz="2000"/>
              <a:t>A formal mathematical</a:t>
            </a:r>
          </a:p>
          <a:p>
            <a:pPr lvl="1">
              <a:lnSpc>
                <a:spcPct val="90000"/>
              </a:lnSpc>
            </a:pPr>
            <a:r>
              <a:rPr lang="en-US" altLang="zh-TW" sz="2000"/>
              <a:t>A collection of user scenarios (use-cases)</a:t>
            </a:r>
          </a:p>
          <a:p>
            <a:pPr lvl="1">
              <a:lnSpc>
                <a:spcPct val="90000"/>
              </a:lnSpc>
            </a:pPr>
            <a:r>
              <a:rPr lang="en-US" altLang="zh-TW" sz="2000"/>
              <a:t>A prototype</a:t>
            </a:r>
          </a:p>
          <a:p>
            <a:pPr>
              <a:lnSpc>
                <a:spcPct val="90000"/>
              </a:lnSpc>
            </a:pPr>
            <a:r>
              <a:rPr lang="en-US" altLang="zh-TW" sz="2100">
                <a:solidFill>
                  <a:srgbClr val="640200"/>
                </a:solidFill>
              </a:rPr>
              <a:t>Validation</a:t>
            </a:r>
            <a:r>
              <a:rPr lang="en-US" altLang="zh-TW" sz="2100">
                <a:solidFill>
                  <a:srgbClr val="F3FF07"/>
                </a:solidFill>
              </a:rPr>
              <a:t> </a:t>
            </a:r>
            <a:r>
              <a:rPr lang="en-US" altLang="zh-TW" sz="2100">
                <a:latin typeface="Palatino"/>
              </a:rPr>
              <a:t>—</a:t>
            </a:r>
            <a:r>
              <a:rPr lang="en-US" altLang="zh-TW" sz="2100"/>
              <a:t>a review mechanism that looks for</a:t>
            </a:r>
          </a:p>
          <a:p>
            <a:pPr lvl="1">
              <a:lnSpc>
                <a:spcPct val="90000"/>
              </a:lnSpc>
            </a:pPr>
            <a:r>
              <a:rPr lang="en-US" altLang="zh-TW" sz="2000"/>
              <a:t>errors in content or interpretation</a:t>
            </a:r>
          </a:p>
          <a:p>
            <a:pPr lvl="1">
              <a:lnSpc>
                <a:spcPct val="90000"/>
              </a:lnSpc>
            </a:pPr>
            <a:r>
              <a:rPr lang="en-US" altLang="zh-TW" sz="2000"/>
              <a:t>areas where clarification may be required</a:t>
            </a:r>
          </a:p>
          <a:p>
            <a:pPr lvl="1">
              <a:lnSpc>
                <a:spcPct val="90000"/>
              </a:lnSpc>
            </a:pPr>
            <a:r>
              <a:rPr lang="en-US" altLang="zh-TW" sz="2000"/>
              <a:t>missing information</a:t>
            </a:r>
          </a:p>
          <a:p>
            <a:pPr lvl="1">
              <a:lnSpc>
                <a:spcPct val="90000"/>
              </a:lnSpc>
            </a:pPr>
            <a:r>
              <a:rPr lang="en-US" altLang="zh-TW" sz="2000"/>
              <a:t>inconsistencies (a major problem when large products or systems are engineered)</a:t>
            </a:r>
          </a:p>
          <a:p>
            <a:pPr lvl="1">
              <a:lnSpc>
                <a:spcPct val="90000"/>
              </a:lnSpc>
            </a:pPr>
            <a:r>
              <a:rPr lang="en-US" altLang="zh-TW" sz="2000"/>
              <a:t>conflicting or unrealistic (unachievable) requirements. </a:t>
            </a:r>
          </a:p>
          <a:p>
            <a:pPr>
              <a:lnSpc>
                <a:spcPct val="90000"/>
              </a:lnSpc>
            </a:pPr>
            <a:r>
              <a:rPr lang="en-US" altLang="zh-TW" sz="2100">
                <a:solidFill>
                  <a:srgbClr val="640200"/>
                </a:solidFill>
              </a:rPr>
              <a:t>Requirements management</a:t>
            </a:r>
          </a:p>
        </p:txBody>
      </p:sp>
      <p:sp>
        <p:nvSpPr>
          <p:cNvPr id="4" name="Slide Number Placeholder 5"/>
          <p:cNvSpPr>
            <a:spLocks noGrp="1"/>
          </p:cNvSpPr>
          <p:nvPr>
            <p:ph type="sldNum" sz="quarter" idx="12"/>
          </p:nvPr>
        </p:nvSpPr>
        <p:spPr/>
        <p:txBody>
          <a:bodyPr/>
          <a:lstStyle/>
          <a:p>
            <a:fld id="{DED4A086-D420-4234-8E92-1C40011F39E2}" type="slidenum">
              <a:rPr lang="en-US" altLang="zh-TW"/>
              <a:pPr/>
              <a:t>34</a:t>
            </a:fld>
            <a:endParaRPr lang="en-US" altLang="zh-TW"/>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GB" altLang="zh-TW"/>
              <a:t>Requirements abstraction (Davis)</a:t>
            </a:r>
          </a:p>
        </p:txBody>
      </p:sp>
      <p:sp>
        <p:nvSpPr>
          <p:cNvPr id="5" name="Slide Number Placeholder 5"/>
          <p:cNvSpPr>
            <a:spLocks noGrp="1"/>
          </p:cNvSpPr>
          <p:nvPr>
            <p:ph type="sldNum" sz="quarter" idx="12"/>
          </p:nvPr>
        </p:nvSpPr>
        <p:spPr/>
        <p:txBody>
          <a:bodyPr/>
          <a:lstStyle/>
          <a:p>
            <a:fld id="{40D3BBA3-42D2-4413-A4AE-9629FB0A3BBE}" type="slidenum">
              <a:rPr lang="en-US" altLang="zh-TW"/>
              <a:pPr/>
              <a:t>4</a:t>
            </a:fld>
            <a:endParaRPr lang="en-US" altLang="zh-TW"/>
          </a:p>
        </p:txBody>
      </p:sp>
      <p:sp>
        <p:nvSpPr>
          <p:cNvPr id="33797" name="Rectangle 5"/>
          <p:cNvSpPr>
            <a:spLocks noChangeArrowheads="1"/>
          </p:cNvSpPr>
          <p:nvPr/>
        </p:nvSpPr>
        <p:spPr bwMode="auto">
          <a:xfrm>
            <a:off x="533400" y="2286000"/>
            <a:ext cx="8991600" cy="2971800"/>
          </a:xfrm>
          <a:prstGeom prst="rect">
            <a:avLst/>
          </a:prstGeom>
          <a:solidFill>
            <a:srgbClr val="CCFFFF"/>
          </a:solidFill>
          <a:ln w="12700">
            <a:noFill/>
            <a:miter lim="800000"/>
            <a:headEnd/>
            <a:tailEnd/>
          </a:ln>
          <a:effectLst/>
        </p:spPr>
        <p:txBody>
          <a:bodyPr wrap="none" anchor="ctr"/>
          <a:lstStyle/>
          <a:p>
            <a:endParaRPr lang="en-US"/>
          </a:p>
        </p:txBody>
      </p:sp>
      <p:graphicFrame>
        <p:nvGraphicFramePr>
          <p:cNvPr id="33796" name="Object 4"/>
          <p:cNvGraphicFramePr>
            <a:graphicFrameLocks noChangeAspect="1"/>
          </p:cNvGraphicFramePr>
          <p:nvPr/>
        </p:nvGraphicFramePr>
        <p:xfrm>
          <a:off x="528638" y="2438400"/>
          <a:ext cx="8685212" cy="2749550"/>
        </p:xfrm>
        <a:graphic>
          <a:graphicData uri="http://schemas.openxmlformats.org/presentationml/2006/ole">
            <p:oleObj spid="_x0000_s33796" name="Document" r:id="rId3" imgW="5486400" imgH="1736725" progId="Word.Document.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7850" y="304800"/>
            <a:ext cx="9658350" cy="1104900"/>
          </a:xfrm>
          <a:noFill/>
          <a:ln/>
        </p:spPr>
        <p:txBody>
          <a:bodyPr lIns="90487" tIns="44450" rIns="90487" bIns="44450"/>
          <a:lstStyle/>
          <a:p>
            <a:r>
              <a:rPr lang="en-GB" altLang="zh-TW"/>
              <a:t>Types of requirement</a:t>
            </a:r>
          </a:p>
        </p:txBody>
      </p:sp>
      <p:sp>
        <p:nvSpPr>
          <p:cNvPr id="9219" name="Rectangle 3"/>
          <p:cNvSpPr>
            <a:spLocks noGrp="1" noChangeArrowheads="1"/>
          </p:cNvSpPr>
          <p:nvPr>
            <p:ph idx="1"/>
          </p:nvPr>
        </p:nvSpPr>
        <p:spPr>
          <a:noFill/>
          <a:ln/>
        </p:spPr>
        <p:txBody>
          <a:bodyPr lIns="90487" tIns="44450" rIns="90487" bIns="44450"/>
          <a:lstStyle/>
          <a:p>
            <a:r>
              <a:rPr lang="en-GB" altLang="zh-TW"/>
              <a:t>User requirements</a:t>
            </a:r>
          </a:p>
          <a:p>
            <a:pPr lvl="1"/>
            <a:r>
              <a:rPr lang="en-GB" altLang="zh-TW"/>
              <a:t>Statements in natural language plus diagrams of the services the system provides and its operational constraints. Written for customers.</a:t>
            </a:r>
          </a:p>
          <a:p>
            <a:r>
              <a:rPr lang="en-GB" altLang="zh-TW"/>
              <a:t>System requirements</a:t>
            </a:r>
          </a:p>
          <a:p>
            <a:pPr lvl="1"/>
            <a:r>
              <a:rPr lang="en-GB" altLang="zh-TW"/>
              <a:t>A structured document setting out detailed descriptions of the system’s functions, services and operational constraints. Defines what should be implemented so may be part of a contract between client and contractor.</a:t>
            </a:r>
          </a:p>
        </p:txBody>
      </p:sp>
      <p:sp>
        <p:nvSpPr>
          <p:cNvPr id="4" name="Slide Number Placeholder 5"/>
          <p:cNvSpPr>
            <a:spLocks noGrp="1"/>
          </p:cNvSpPr>
          <p:nvPr>
            <p:ph type="sldNum" sz="quarter" idx="12"/>
          </p:nvPr>
        </p:nvSpPr>
        <p:spPr/>
        <p:txBody>
          <a:bodyPr/>
          <a:lstStyle/>
          <a:p>
            <a:fld id="{BF733BF9-351D-479A-B518-593D215359D1}" type="slidenum">
              <a:rPr lang="en-US" altLang="zh-TW"/>
              <a:pPr/>
              <a:t>5</a:t>
            </a:fld>
            <a:endParaRPr lang="en-US" altLang="zh-TW"/>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lIns="90487" tIns="44450" rIns="90487" bIns="44450"/>
          <a:lstStyle/>
          <a:p>
            <a:r>
              <a:rPr lang="en-GB" altLang="zh-TW"/>
              <a:t>Requirements readers</a:t>
            </a:r>
          </a:p>
        </p:txBody>
      </p:sp>
      <p:sp>
        <p:nvSpPr>
          <p:cNvPr id="5" name="Slide Number Placeholder 5"/>
          <p:cNvSpPr>
            <a:spLocks noGrp="1"/>
          </p:cNvSpPr>
          <p:nvPr>
            <p:ph type="sldNum" sz="quarter" idx="12"/>
          </p:nvPr>
        </p:nvSpPr>
        <p:spPr/>
        <p:txBody>
          <a:bodyPr/>
          <a:lstStyle/>
          <a:p>
            <a:fld id="{D76EA3EE-0E41-47FF-B422-EE217578E44C}" type="slidenum">
              <a:rPr lang="en-US" altLang="zh-TW"/>
              <a:pPr/>
              <a:t>6</a:t>
            </a:fld>
            <a:endParaRPr lang="en-US" altLang="zh-TW"/>
          </a:p>
        </p:txBody>
      </p:sp>
      <p:sp>
        <p:nvSpPr>
          <p:cNvPr id="11269" name="Rectangle 5"/>
          <p:cNvSpPr>
            <a:spLocks noChangeArrowheads="1"/>
          </p:cNvSpPr>
          <p:nvPr/>
        </p:nvSpPr>
        <p:spPr bwMode="auto">
          <a:xfrm>
            <a:off x="1208088" y="1196975"/>
            <a:ext cx="7543800" cy="4876800"/>
          </a:xfrm>
          <a:prstGeom prst="rect">
            <a:avLst/>
          </a:prstGeom>
          <a:solidFill>
            <a:srgbClr val="CCFFFF"/>
          </a:solidFill>
          <a:ln w="12700">
            <a:noFill/>
            <a:miter lim="800000"/>
            <a:headEnd/>
            <a:tailEnd/>
          </a:ln>
          <a:effectLst/>
        </p:spPr>
        <p:txBody>
          <a:bodyPr wrap="none" anchor="ctr"/>
          <a:lstStyle/>
          <a:p>
            <a:endParaRPr lang="en-US"/>
          </a:p>
        </p:txBody>
      </p:sp>
      <p:pic>
        <p:nvPicPr>
          <p:cNvPr id="11270" name="Picture 6"/>
          <p:cNvPicPr>
            <a:picLocks noChangeAspect="1" noChangeArrowheads="1"/>
          </p:cNvPicPr>
          <p:nvPr/>
        </p:nvPicPr>
        <p:blipFill>
          <a:blip r:embed="rId2"/>
          <a:srcRect/>
          <a:stretch>
            <a:fillRect/>
          </a:stretch>
        </p:blipFill>
        <p:spPr bwMode="auto">
          <a:xfrm>
            <a:off x="2073275" y="1412875"/>
            <a:ext cx="5867400" cy="4640263"/>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12750" y="266700"/>
            <a:ext cx="9080500" cy="1104900"/>
          </a:xfrm>
        </p:spPr>
        <p:txBody>
          <a:bodyPr>
            <a:normAutofit fontScale="90000"/>
          </a:bodyPr>
          <a:lstStyle/>
          <a:p>
            <a:r>
              <a:rPr lang="en-GB" altLang="zh-TW" sz="3400"/>
              <a:t>Functional and non-functional requirements</a:t>
            </a:r>
            <a:endParaRPr lang="en-GB" altLang="zh-TW"/>
          </a:p>
        </p:txBody>
      </p:sp>
      <p:sp>
        <p:nvSpPr>
          <p:cNvPr id="34819" name="Rectangle 3"/>
          <p:cNvSpPr>
            <a:spLocks noGrp="1" noChangeArrowheads="1"/>
          </p:cNvSpPr>
          <p:nvPr>
            <p:ph idx="1"/>
          </p:nvPr>
        </p:nvSpPr>
        <p:spPr/>
        <p:txBody>
          <a:bodyPr/>
          <a:lstStyle/>
          <a:p>
            <a:pPr>
              <a:lnSpc>
                <a:spcPct val="90000"/>
              </a:lnSpc>
            </a:pPr>
            <a:r>
              <a:rPr lang="en-GB" altLang="zh-TW" sz="2600"/>
              <a:t>Functional requirements</a:t>
            </a:r>
          </a:p>
          <a:p>
            <a:pPr lvl="1">
              <a:lnSpc>
                <a:spcPct val="90000"/>
              </a:lnSpc>
            </a:pPr>
            <a:r>
              <a:rPr lang="en-GB" altLang="zh-TW" sz="2200"/>
              <a:t>Statements of services the system should provide, how the system should react to particular inputs and how the system should behave in particular situations.</a:t>
            </a:r>
          </a:p>
          <a:p>
            <a:pPr>
              <a:lnSpc>
                <a:spcPct val="90000"/>
              </a:lnSpc>
            </a:pPr>
            <a:r>
              <a:rPr lang="en-GB" altLang="zh-TW" sz="2600"/>
              <a:t>Non-functional requirements</a:t>
            </a:r>
          </a:p>
          <a:p>
            <a:pPr lvl="1">
              <a:lnSpc>
                <a:spcPct val="90000"/>
              </a:lnSpc>
            </a:pPr>
            <a:r>
              <a:rPr lang="en-GB" altLang="zh-TW" sz="2200"/>
              <a:t>constraints on the services or functions offered by the system such as timing constraints, constraints on the development process, standards, etc.</a:t>
            </a:r>
          </a:p>
          <a:p>
            <a:pPr>
              <a:lnSpc>
                <a:spcPct val="90000"/>
              </a:lnSpc>
            </a:pPr>
            <a:r>
              <a:rPr lang="en-GB" altLang="zh-TW" sz="2600"/>
              <a:t>Domain requirements</a:t>
            </a:r>
          </a:p>
          <a:p>
            <a:pPr lvl="1">
              <a:lnSpc>
                <a:spcPct val="90000"/>
              </a:lnSpc>
            </a:pPr>
            <a:r>
              <a:rPr lang="en-GB" altLang="zh-TW" sz="2200"/>
              <a:t>Requirements that come from the application domain of the system and that reflect characteristics of that domain.</a:t>
            </a:r>
          </a:p>
          <a:p>
            <a:pPr>
              <a:lnSpc>
                <a:spcPct val="90000"/>
              </a:lnSpc>
            </a:pPr>
            <a:endParaRPr lang="en-GB" altLang="zh-TW" sz="2600"/>
          </a:p>
        </p:txBody>
      </p:sp>
      <p:sp>
        <p:nvSpPr>
          <p:cNvPr id="4" name="Slide Number Placeholder 5"/>
          <p:cNvSpPr>
            <a:spLocks noGrp="1"/>
          </p:cNvSpPr>
          <p:nvPr>
            <p:ph type="sldNum" sz="quarter" idx="12"/>
          </p:nvPr>
        </p:nvSpPr>
        <p:spPr/>
        <p:txBody>
          <a:bodyPr/>
          <a:lstStyle/>
          <a:p>
            <a:fld id="{C020566C-3BFA-4151-8624-C5FD667FD5C0}" type="slidenum">
              <a:rPr lang="en-US" altLang="zh-TW"/>
              <a:pPr/>
              <a:t>7</a:t>
            </a:fld>
            <a:endParaRPr lang="en-US" altLang="zh-TW"/>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altLang="zh-TW"/>
              <a:t>Functional requirements</a:t>
            </a:r>
          </a:p>
        </p:txBody>
      </p:sp>
      <p:sp>
        <p:nvSpPr>
          <p:cNvPr id="39939" name="Rectangle 3"/>
          <p:cNvSpPr>
            <a:spLocks noGrp="1" noChangeArrowheads="1"/>
          </p:cNvSpPr>
          <p:nvPr>
            <p:ph idx="1"/>
          </p:nvPr>
        </p:nvSpPr>
        <p:spPr/>
        <p:txBody>
          <a:bodyPr/>
          <a:lstStyle/>
          <a:p>
            <a:r>
              <a:rPr lang="en-GB" altLang="zh-TW"/>
              <a:t>Describe functionality or system services.</a:t>
            </a:r>
          </a:p>
          <a:p>
            <a:r>
              <a:rPr lang="en-GB" altLang="zh-TW"/>
              <a:t>Depend on the type of software, expected users and the type of system where the software is used.</a:t>
            </a:r>
          </a:p>
          <a:p>
            <a:r>
              <a:rPr lang="en-GB" altLang="zh-TW"/>
              <a:t>Functional user requirements may be high-level statements of what the system should do but functional system requirements should describe the system services in detail.</a:t>
            </a:r>
          </a:p>
        </p:txBody>
      </p:sp>
      <p:sp>
        <p:nvSpPr>
          <p:cNvPr id="4" name="Slide Number Placeholder 5"/>
          <p:cNvSpPr>
            <a:spLocks noGrp="1"/>
          </p:cNvSpPr>
          <p:nvPr>
            <p:ph type="sldNum" sz="quarter" idx="12"/>
          </p:nvPr>
        </p:nvSpPr>
        <p:spPr/>
        <p:txBody>
          <a:bodyPr/>
          <a:lstStyle/>
          <a:p>
            <a:fld id="{2953061E-5860-4E8C-A6C2-A6449DE26EF7}" type="slidenum">
              <a:rPr lang="en-US" altLang="zh-TW"/>
              <a:pPr/>
              <a:t>8</a:t>
            </a:fld>
            <a:endParaRPr lang="en-US" altLang="zh-TW"/>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The LIBSYS system</a:t>
            </a:r>
          </a:p>
        </p:txBody>
      </p:sp>
      <p:sp>
        <p:nvSpPr>
          <p:cNvPr id="77827" name="Rectangle 3"/>
          <p:cNvSpPr>
            <a:spLocks noGrp="1" noChangeArrowheads="1"/>
          </p:cNvSpPr>
          <p:nvPr>
            <p:ph idx="1"/>
          </p:nvPr>
        </p:nvSpPr>
        <p:spPr/>
        <p:txBody>
          <a:bodyPr/>
          <a:lstStyle/>
          <a:p>
            <a:r>
              <a:rPr lang="en-US"/>
              <a:t>A library system that provides a single interface to a number of databases of articles in different libraries.</a:t>
            </a:r>
          </a:p>
          <a:p>
            <a:r>
              <a:rPr lang="en-US"/>
              <a:t>Users can search for, download and print these articles for personal study.</a:t>
            </a:r>
          </a:p>
        </p:txBody>
      </p:sp>
      <p:sp>
        <p:nvSpPr>
          <p:cNvPr id="4" name="Slide Number Placeholder 5"/>
          <p:cNvSpPr>
            <a:spLocks noGrp="1"/>
          </p:cNvSpPr>
          <p:nvPr>
            <p:ph type="sldNum" sz="quarter" idx="12"/>
          </p:nvPr>
        </p:nvSpPr>
        <p:spPr/>
        <p:txBody>
          <a:bodyPr/>
          <a:lstStyle/>
          <a:p>
            <a:fld id="{B8F8BF87-D4A9-4FC9-B27A-3EB2FEA60609}" type="slidenum">
              <a:rPr lang="en-US" altLang="zh-TW"/>
              <a:pPr/>
              <a:t>9</a:t>
            </a:fld>
            <a:endParaRPr lang="en-US" altLang="zh-TW"/>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2037</TotalTime>
  <Pages>29</Pages>
  <Words>1564</Words>
  <Application>Microsoft PowerPoint 4.0</Application>
  <PresentationFormat>A4 Paper (210x297 mm)</PresentationFormat>
  <Paragraphs>203</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Apex</vt:lpstr>
      <vt:lpstr>Document</vt:lpstr>
      <vt:lpstr>Discuss in detail about Software Requirement Analysis ?</vt:lpstr>
      <vt:lpstr>Requirements engineering</vt:lpstr>
      <vt:lpstr>What is a requirement?</vt:lpstr>
      <vt:lpstr>Requirements abstraction (Davis)</vt:lpstr>
      <vt:lpstr>Types of requirement</vt:lpstr>
      <vt:lpstr>Requirements readers</vt:lpstr>
      <vt:lpstr>Functional and non-functional requirements</vt:lpstr>
      <vt:lpstr>Functional requirements</vt:lpstr>
      <vt:lpstr>The LIBSYS system</vt:lpstr>
      <vt:lpstr>Examples of functional requirements</vt:lpstr>
      <vt:lpstr>Non-functional requirements</vt:lpstr>
      <vt:lpstr>Requirements measures</vt:lpstr>
      <vt:lpstr>Requirements interaction</vt:lpstr>
      <vt:lpstr>Domain requirements</vt:lpstr>
      <vt:lpstr>Library system domain requirements</vt:lpstr>
      <vt:lpstr>Domain requirements problems</vt:lpstr>
      <vt:lpstr>User requirements</vt:lpstr>
      <vt:lpstr>Problems with natural language</vt:lpstr>
      <vt:lpstr>Requirement problems</vt:lpstr>
      <vt:lpstr>Guidelines for writing requirements</vt:lpstr>
      <vt:lpstr>System requirements</vt:lpstr>
      <vt:lpstr>Requirements and design</vt:lpstr>
      <vt:lpstr>Structured language specifications</vt:lpstr>
      <vt:lpstr>Form-based specifications</vt:lpstr>
      <vt:lpstr>Graphical models</vt:lpstr>
      <vt:lpstr>Sequence diagram of ATM withdrawal</vt:lpstr>
      <vt:lpstr>PDL interface description</vt:lpstr>
      <vt:lpstr>The requirements document</vt:lpstr>
      <vt:lpstr>Users of a requirements document</vt:lpstr>
      <vt:lpstr>IEEE requirements standard</vt:lpstr>
      <vt:lpstr>Requirements document structure</vt:lpstr>
      <vt:lpstr>Requirements analysis process</vt:lpstr>
      <vt:lpstr>Requirements engineering - I</vt:lpstr>
      <vt:lpstr>Requirements engineering -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Requirements</dc:title>
  <dc:creator>admin</dc:creator>
  <cp:lastModifiedBy>admin</cp:lastModifiedBy>
  <cp:revision>58</cp:revision>
  <cp:lastPrinted>2000-08-02T08:38:02Z</cp:lastPrinted>
  <dcterms:created xsi:type="dcterms:W3CDTF">1995-12-21T21:11:30Z</dcterms:created>
  <dcterms:modified xsi:type="dcterms:W3CDTF">2020-04-03T14:16:20Z</dcterms:modified>
</cp:coreProperties>
</file>